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5"/>
  </p:notesMasterIdLst>
  <p:sldIdLst>
    <p:sldId id="363" r:id="rId2"/>
    <p:sldId id="408" r:id="rId3"/>
    <p:sldId id="364" r:id="rId4"/>
    <p:sldId id="376" r:id="rId5"/>
    <p:sldId id="377" r:id="rId6"/>
    <p:sldId id="378" r:id="rId7"/>
    <p:sldId id="278" r:id="rId8"/>
    <p:sldId id="293" r:id="rId9"/>
    <p:sldId id="306" r:id="rId10"/>
    <p:sldId id="379" r:id="rId11"/>
    <p:sldId id="307" r:id="rId12"/>
    <p:sldId id="308" r:id="rId13"/>
    <p:sldId id="314" r:id="rId14"/>
    <p:sldId id="313" r:id="rId15"/>
    <p:sldId id="312" r:id="rId16"/>
    <p:sldId id="316" r:id="rId17"/>
    <p:sldId id="317" r:id="rId18"/>
    <p:sldId id="318" r:id="rId19"/>
    <p:sldId id="365" r:id="rId20"/>
    <p:sldId id="319" r:id="rId21"/>
    <p:sldId id="321" r:id="rId22"/>
    <p:sldId id="380" r:id="rId23"/>
    <p:sldId id="381" r:id="rId24"/>
    <p:sldId id="382" r:id="rId25"/>
    <p:sldId id="366" r:id="rId26"/>
    <p:sldId id="368" r:id="rId27"/>
    <p:sldId id="367" r:id="rId28"/>
    <p:sldId id="324" r:id="rId29"/>
    <p:sldId id="326" r:id="rId30"/>
    <p:sldId id="359" r:id="rId31"/>
    <p:sldId id="360" r:id="rId32"/>
    <p:sldId id="327" r:id="rId33"/>
    <p:sldId id="328" r:id="rId34"/>
    <p:sldId id="369" r:id="rId35"/>
    <p:sldId id="329" r:id="rId36"/>
    <p:sldId id="375" r:id="rId37"/>
    <p:sldId id="344" r:id="rId38"/>
    <p:sldId id="370" r:id="rId39"/>
    <p:sldId id="383" r:id="rId40"/>
    <p:sldId id="384" r:id="rId41"/>
    <p:sldId id="385" r:id="rId42"/>
    <p:sldId id="386" r:id="rId43"/>
    <p:sldId id="387" r:id="rId44"/>
    <p:sldId id="388" r:id="rId45"/>
    <p:sldId id="389" r:id="rId46"/>
    <p:sldId id="390" r:id="rId47"/>
    <p:sldId id="391" r:id="rId48"/>
    <p:sldId id="392" r:id="rId49"/>
    <p:sldId id="393" r:id="rId50"/>
    <p:sldId id="394" r:id="rId51"/>
    <p:sldId id="395" r:id="rId52"/>
    <p:sldId id="396" r:id="rId53"/>
    <p:sldId id="397" r:id="rId54"/>
    <p:sldId id="398" r:id="rId55"/>
    <p:sldId id="399" r:id="rId56"/>
    <p:sldId id="400" r:id="rId57"/>
    <p:sldId id="401" r:id="rId58"/>
    <p:sldId id="402" r:id="rId59"/>
    <p:sldId id="403" r:id="rId60"/>
    <p:sldId id="404" r:id="rId61"/>
    <p:sldId id="406" r:id="rId62"/>
    <p:sldId id="405" r:id="rId63"/>
    <p:sldId id="407" r:id="rId64"/>
    <p:sldId id="354" r:id="rId65"/>
    <p:sldId id="355" r:id="rId66"/>
    <p:sldId id="356" r:id="rId67"/>
    <p:sldId id="351" r:id="rId68"/>
    <p:sldId id="352" r:id="rId69"/>
    <p:sldId id="353" r:id="rId70"/>
    <p:sldId id="339" r:id="rId71"/>
    <p:sldId id="341" r:id="rId72"/>
    <p:sldId id="357" r:id="rId73"/>
    <p:sldId id="273" r:id="rId7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24" autoAdjust="0"/>
  </p:normalViewPr>
  <p:slideViewPr>
    <p:cSldViewPr>
      <p:cViewPr varScale="1">
        <p:scale>
          <a:sx n="112" d="100"/>
          <a:sy n="112" d="100"/>
        </p:scale>
        <p:origin x="162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669D11D-8618-44B0-97BE-71B432BE6CD2}" type="datetimeFigureOut">
              <a:rPr lang="ru-RU"/>
              <a:pPr>
                <a:defRPr/>
              </a:pPr>
              <a:t>03.10.2020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077C3FC-D600-4E81-9766-6A9DEB0BBD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612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0B3A19-D82C-4AD7-83E9-3BE16E9125A6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607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8838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4028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238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9573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7364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7790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5820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935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2085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6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7403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8414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9916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3329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7481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4373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5877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3137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9243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4016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707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4671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595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0847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048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6407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9572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ro-RO" sz="12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Exclude garanţiile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din CM care au menirea să protejeze salariaţii-membri de sindicat în cele trei cazuri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(reducerea numărului sau a statelor de personal din unitate; constatarea faptului că salariatul nu corespunde funcţiei deţinute sau muncii prestate ca urmare a calificării insuficiente, confirmate prin hotărîre a comisiei de atestare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; </a:t>
            </a:r>
            <a:r>
              <a:rPr lang="ro-RO" sz="1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încălcarea repetată, pe parcursul unui an, a obligaţiilor de muncă, dacă anterior au fost aplicate sancţiuni disciplinare)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de concediere a acestora, fapt ce va submina nivelul de protejare al membrilor de sindicat şi va încuraja angajatorul la luarea deciziilor abuzive asupra lor. (</a:t>
            </a:r>
            <a:r>
              <a:rPr lang="ro-RO" sz="1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Art. 87 Interzicerea concedierii fără acordul organului sindical</a:t>
            </a:r>
            <a:r>
              <a:rPr lang="ro-RO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1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AB3494-47F7-4D1A-956E-BE4F8070515B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685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41F0D-6431-47F2-83FA-36379F52D230}" type="datetimeFigureOut">
              <a:rPr lang="ru-RU"/>
              <a:pPr>
                <a:defRPr/>
              </a:pPr>
              <a:t>03.10.2020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D62BB-CE0B-491F-B4AC-96C4226595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0F408-3BC8-4A2C-8CDB-E7DFE5497A41}" type="datetimeFigureOut">
              <a:rPr lang="ru-RU"/>
              <a:pPr>
                <a:defRPr/>
              </a:pPr>
              <a:t>03.10.2020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D0866-AA89-410F-8F7C-4FFB6208A2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536B6-68ED-435B-8644-43178C9874F9}" type="datetimeFigureOut">
              <a:rPr lang="ru-RU"/>
              <a:pPr>
                <a:defRPr/>
              </a:pPr>
              <a:t>03.10.2020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6A203-BA09-4019-950A-C4D32AA56D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8CE16-B5A5-47B2-A912-8CEE062F8492}" type="slidenum">
              <a:rPr lang="ru-RU" altLang="en-US"/>
              <a:pPr>
                <a:defRPr/>
              </a:pPr>
              <a:t>‹#›</a:t>
            </a:fld>
            <a:endParaRPr lang="ru-RU" altLang="en-US" dirty="0"/>
          </a:p>
        </p:txBody>
      </p:sp>
    </p:spTree>
    <p:extLst>
      <p:ext uri="{BB962C8B-B14F-4D97-AF65-F5344CB8AC3E}">
        <p14:creationId xmlns:p14="http://schemas.microsoft.com/office/powerpoint/2010/main" val="2595327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4E38B-AC5B-497F-9BA9-A2BEB03898FA}" type="datetimeFigureOut">
              <a:rPr lang="ru-RU"/>
              <a:pPr>
                <a:defRPr/>
              </a:pPr>
              <a:t>03.10.2020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7D0D8-D3E7-4458-AD86-E5E1BD2994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A5DD8-65EA-4EB8-9EA3-F8F016235B1C}" type="datetimeFigureOut">
              <a:rPr lang="ru-RU"/>
              <a:pPr>
                <a:defRPr/>
              </a:pPr>
              <a:t>03.10.2020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AA6CC-B20E-4B2B-9D10-D8D9DF3797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23B1A-E3DD-4872-9D75-99A20E7FCE7E}" type="datetimeFigureOut">
              <a:rPr lang="ru-RU"/>
              <a:pPr>
                <a:defRPr/>
              </a:pPr>
              <a:t>03.10.2020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F2559-DF35-48D6-A1F5-E67CAF9741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667E6-2102-425C-B20E-7F4DEAA5FCB3}" type="datetimeFigureOut">
              <a:rPr lang="ru-RU"/>
              <a:pPr>
                <a:defRPr/>
              </a:pPr>
              <a:t>03.10.2020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B25B5-2B23-4C59-94FC-3163AD6819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FA13A-C650-4E30-A693-5746F3CE3E72}" type="datetimeFigureOut">
              <a:rPr lang="ru-RU"/>
              <a:pPr>
                <a:defRPr/>
              </a:pPr>
              <a:t>03.10.2020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DBC01-0167-448E-9EF4-D417BE539F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2C4D3-E9B8-4493-8D31-C5D77B30558E}" type="datetimeFigureOut">
              <a:rPr lang="ru-RU"/>
              <a:pPr>
                <a:defRPr/>
              </a:pPr>
              <a:t>03.10.2020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E55ED-4E8C-4B07-BFCE-F91C26838C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F1423-1EB4-4310-88EE-A42ECBFD02DA}" type="datetimeFigureOut">
              <a:rPr lang="ru-RU"/>
              <a:pPr>
                <a:defRPr/>
              </a:pPr>
              <a:t>03.10.2020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DFC35-CFBD-4798-BF02-3108B7BB8F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74DF1-8545-462B-9B8A-57A96FA69342}" type="datetimeFigureOut">
              <a:rPr lang="ru-RU"/>
              <a:pPr>
                <a:defRPr/>
              </a:pPr>
              <a:t>03.10.2020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C896C-0EBE-4320-B9A1-27CB34FF78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5E18FC-8386-4537-9BE8-9A086B58E659}" type="datetimeFigureOut">
              <a:rPr lang="ru-RU"/>
              <a:pPr>
                <a:defRPr/>
              </a:pPr>
              <a:t>03.10.2020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4A54AC0-0F94-4C60-8AF5-59FBFF6A61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7" r:id="rId3"/>
    <p:sldLayoutId id="2147483694" r:id="rId4"/>
    <p:sldLayoutId id="2147483693" r:id="rId5"/>
    <p:sldLayoutId id="2147483692" r:id="rId6"/>
    <p:sldLayoutId id="2147483698" r:id="rId7"/>
    <p:sldLayoutId id="2147483699" r:id="rId8"/>
    <p:sldLayoutId id="2147483700" r:id="rId9"/>
    <p:sldLayoutId id="2147483691" r:id="rId10"/>
    <p:sldLayoutId id="2147483701" r:id="rId11"/>
    <p:sldLayoutId id="214748370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14400"/>
            <a:ext cx="7772400" cy="2895600"/>
          </a:xfrm>
        </p:spPr>
        <p:txBody>
          <a:bodyPr>
            <a:normAutofit/>
          </a:bodyPr>
          <a:lstStyle/>
          <a:p>
            <a:r>
              <a:rPr lang="ro-RO" b="1" dirty="0" smtClean="0">
                <a:latin typeface="Times New Roman" pitchFamily="18" charset="0"/>
                <a:cs typeface="Times New Roman" panose="02020603050405020304" pitchFamily="18" charset="0"/>
              </a:rPr>
              <a:t>Cadrul legal în domeniul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raporturilor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b="1" dirty="0" smtClean="0">
                <a:latin typeface="Times New Roman" pitchFamily="18" charset="0"/>
                <a:cs typeface="Times New Roman" panose="02020603050405020304" pitchFamily="18" charset="0"/>
              </a:rPr>
              <a:t>de muncă </a:t>
            </a:r>
            <a:br>
              <a:rPr lang="ro-RO" b="1" dirty="0" smtClean="0">
                <a:latin typeface="Times New Roman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3556000"/>
            <a:ext cx="7016824" cy="2465287"/>
          </a:xfrm>
        </p:spPr>
        <p:txBody>
          <a:bodyPr>
            <a:normAutofit fontScale="85000" lnSpcReduction="20000"/>
          </a:bodyPr>
          <a:lstStyle/>
          <a:p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</a:p>
          <a:p>
            <a:pPr algn="r"/>
            <a:r>
              <a:rPr lang="ro-RO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Elena </a:t>
            </a:r>
            <a:r>
              <a:rPr lang="ro-RO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Carchilan</a:t>
            </a:r>
            <a:r>
              <a:rPr lang="ro-RO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r"/>
            <a:r>
              <a:rPr lang="ro-RO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șef</a:t>
            </a:r>
            <a:r>
              <a:rPr lang="en-US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o-RO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Inspectoratul</a:t>
            </a:r>
          </a:p>
          <a:p>
            <a:pPr algn="r"/>
            <a:r>
              <a:rPr lang="ro-RO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Muncii al Sindicatelor</a:t>
            </a:r>
          </a:p>
          <a:p>
            <a:pPr algn="r"/>
            <a:r>
              <a:rPr lang="ro-RO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0-22-266-577</a:t>
            </a:r>
          </a:p>
          <a:p>
            <a:pPr algn="r"/>
            <a:r>
              <a:rPr lang="ro-RO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067604905</a:t>
            </a:r>
            <a:endParaRPr lang="en-US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o-RO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elena.carchilan@cnsm.md</a:t>
            </a:r>
            <a:endParaRPr lang="en-US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en-US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Linia</a:t>
            </a:r>
            <a:r>
              <a:rPr lang="en-US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fierbinte</a:t>
            </a:r>
            <a:r>
              <a:rPr lang="en-US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- 0-800-800-20</a:t>
            </a:r>
            <a:endParaRPr lang="ro-RO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o-RO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Fax - 0-22-23-40-90</a:t>
            </a: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81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285992"/>
            <a:ext cx="8643998" cy="3840171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interzice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încheierea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contractelor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individuale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durată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determinată</a:t>
            </a:r>
            <a:r>
              <a:rPr lang="ro-RO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scopul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eschivării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la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acordarea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drepturilor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garanţiilor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prevăzute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salariaţii</a:t>
            </a:r>
            <a:r>
              <a:rPr lang="ro-RO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angajaţi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durată</a:t>
            </a:r>
            <a:r>
              <a:rPr lang="ro-RO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nedeterminată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o-RO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Contractul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individual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încheiat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durată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determinată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lipsa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unor</a:t>
            </a:r>
            <a:r>
              <a:rPr lang="ro-RO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temeiuri</a:t>
            </a:r>
            <a:r>
              <a:rPr lang="en-US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legale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constatată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Inspectoratul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Stat al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Muncii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se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consideră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încheiat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ro-RO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durată</a:t>
            </a:r>
            <a:r>
              <a:rPr lang="en-US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nedeterminată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Articolul 54. Durata contractului individual de muncă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02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714488"/>
            <a:ext cx="8715436" cy="4857784"/>
          </a:xfrm>
        </p:spPr>
        <p:txBody>
          <a:bodyPr/>
          <a:lstStyle/>
          <a:p>
            <a:pPr algn="just">
              <a:buNone/>
            </a:pPr>
            <a:r>
              <a:rPr lang="vi-VN" dirty="0" smtClean="0"/>
              <a:t> </a:t>
            </a:r>
            <a:endParaRPr lang="en-US" dirty="0" smtClean="0"/>
          </a:p>
          <a:p>
            <a:pPr algn="just"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vi-VN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Contractul individual de muncă poate fi încheiat pe durată determinată, conform art.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54 alin.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(2), în următoarele cazuri:</a:t>
            </a:r>
            <a:endParaRPr lang="en-US" sz="2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a) pentru perioada îndeplinirii obligaţiilor de muncă ale salariatului al cărui 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CIM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este suspendat (cu excepţia cazurilor de aflare a acestuia în grevă) sau pentru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perioada în care el se află în unul din concediile prevăzute la art.112, 120, 123, 124, 126, 178, 299 şi 300;</a:t>
            </a:r>
            <a:endParaRPr lang="en-US" sz="2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476672"/>
            <a:ext cx="8229600" cy="1452130"/>
          </a:xfrm>
        </p:spPr>
        <p:txBody>
          <a:bodyPr/>
          <a:lstStyle/>
          <a:p>
            <a:r>
              <a:rPr lang="vi-VN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Articolul 55.</a:t>
            </a:r>
            <a:r>
              <a:rPr lang="vi-VN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Contractul individual de muncă pe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b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vi-VN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durată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determinată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928802"/>
            <a:ext cx="8643998" cy="4500594"/>
          </a:xfrm>
        </p:spPr>
        <p:txBody>
          <a:bodyPr/>
          <a:lstStyle/>
          <a:p>
            <a:pPr algn="just">
              <a:buNone/>
            </a:pPr>
            <a:r>
              <a:rPr lang="vi-VN" dirty="0" smtClean="0"/>
              <a:t> </a:t>
            </a:r>
            <a:r>
              <a:rPr lang="en-US" sz="2600" dirty="0" smtClean="0"/>
              <a:t>     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b) pentru perioada îndeplinirii unor lucrări temporar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cu o durată de pînă la 2 luni, precum şi în cazul unor lucrări sezoniere care, în virtutea condiţiilor climaterice, se pot desfăşura numai într-o perioadă anumită a anului;</a:t>
            </a: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c) cu persoanele detaşate la lucru peste hotarele Republicii Moldova;</a:t>
            </a: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d) pentru perioada stagierii şi instruirii profesionale a salariatului la o altă unitate;</a:t>
            </a: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e) cu persoane care îşi fac studiile la instituţiile de învăţămînt la cursurile de zi;</a:t>
            </a: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vi-VN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</a:t>
            </a:r>
            <a:endParaRPr lang="en-US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844824"/>
            <a:ext cx="8715436" cy="4798886"/>
          </a:xfrm>
        </p:spPr>
        <p:txBody>
          <a:bodyPr/>
          <a:lstStyle/>
          <a:p>
            <a:pPr algn="just">
              <a:buNone/>
            </a:pPr>
            <a:r>
              <a:rPr lang="en-US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f) cu persoanele pensionate, conform legislaţiei în vigoare, pentru limită de vîrstă ori vechime în muncă şi nu sînt încadrate în cîmpul muncii - pe o perioadă de pînă la 2 ani, care, la expirare, poate fi prelungită de părţi în condiţiile art.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54 alin.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(2) şi ale art.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68 alin.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(1) şi alin.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(2) lit.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a);</a:t>
            </a: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vi-VN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h) la alegerea, pe o perioadă determinată a salariaţilor, în funcţii elective în autorităţile publice centrale şi locale, precum şi în organele sindicale, patronale, ale altor organizaţii necomerciale şi ale societăţilor comerciale;</a:t>
            </a:r>
            <a:endParaRPr lang="en-US" sz="2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214422"/>
            <a:ext cx="8715436" cy="5429288"/>
          </a:xfrm>
        </p:spPr>
        <p:txBody>
          <a:bodyPr/>
          <a:lstStyle/>
          <a:p>
            <a:pPr algn="just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algn="just">
              <a:buNone/>
            </a:pPr>
            <a:endParaRPr lang="en-US" sz="2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i) 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cu conducătorii unităţilor, adjuncţii lor şi contabilii-şefi ai unităţilor;</a:t>
            </a:r>
            <a:endParaRPr lang="ro-RO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o-RO" sz="2600" strike="sngStrike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vi-VN" sz="2600" strike="sngStrike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j) </a:t>
            </a:r>
            <a:r>
              <a:rPr lang="en-US" sz="2600" strike="sngStrike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strike="sngStrike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pentru perioada îndeplinirii de către şomeri a lucrărilor publice remunerate, în modul stabilit de Guvern;</a:t>
            </a:r>
            <a:r>
              <a:rPr lang="ro-RO" sz="2600" strike="sngStrike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>
              <a:buNone/>
            </a:pPr>
            <a:r>
              <a:rPr lang="ro-RO" sz="18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18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Abrogată</a:t>
            </a:r>
            <a:r>
              <a:rPr lang="ro-RO" sz="1800" strike="sngStrike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[Art.55 </a:t>
            </a:r>
            <a:r>
              <a:rPr lang="en-US" sz="1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al.(1), </a:t>
            </a:r>
            <a:r>
              <a:rPr lang="en-US" sz="1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lit.j</a:t>
            </a:r>
            <a:r>
              <a:rPr lang="en-US" sz="1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abrogată</a:t>
            </a:r>
            <a:r>
              <a:rPr lang="en-US" sz="1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sz="1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LP115 din 09.07.20, MO194-197/31.07.20 art.386; </a:t>
            </a:r>
            <a:r>
              <a:rPr lang="en-US" sz="18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ro-RO" sz="1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vigoare</a:t>
            </a:r>
            <a:r>
              <a:rPr lang="en-US" sz="18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31.08.20]</a:t>
            </a:r>
            <a:endParaRPr lang="en-US" sz="1800" strike="sngStrike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k)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pentru perioada îndeplinirii unei anumite lucrări; </a:t>
            </a: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l)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cu lucrătorii de creaţie din artă şi cultură; </a:t>
            </a: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m)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cu salariaţii asociaţiilor religioase; precum şi</a:t>
            </a: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n) în alte cazuri prevăzute de legislaţia în vigoare.</a:t>
            </a: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vi-VN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643050"/>
            <a:ext cx="8715436" cy="4929222"/>
          </a:xfrm>
        </p:spPr>
        <p:txBody>
          <a:bodyPr/>
          <a:lstStyle/>
          <a:p>
            <a:pPr algn="just"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algn="just"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vi-VN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 încheierea contractului individual de muncă, persoana care se angajează prezintă angajatorului următoarele documente:</a:t>
            </a:r>
            <a:endParaRPr lang="ro-RO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buletinul de identitate sau un alt act de identitate;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vi-VN" strike="sngStrike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documentele de evidenţă militară – pentru recruţi şi rezervişti;</a:t>
            </a:r>
            <a:endParaRPr lang="ro-RO" strike="sngStrike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o-RO" sz="18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18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Abrogată</a:t>
            </a:r>
            <a:r>
              <a:rPr lang="ro-RO" sz="18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18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[Art.57 </a:t>
            </a:r>
            <a:r>
              <a:rPr lang="en-US" sz="1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al.(1), </a:t>
            </a:r>
            <a:r>
              <a:rPr lang="en-US" sz="1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lit.c</a:t>
            </a:r>
            <a:r>
              <a:rPr lang="en-US" sz="1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abrogată</a:t>
            </a:r>
            <a:r>
              <a:rPr lang="en-US" sz="1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sz="1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LP115 din 09.07.20, MO194-197/31.07.20 </a:t>
            </a:r>
            <a:r>
              <a:rPr lang="ro-RO" sz="18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ro-RO" sz="1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8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18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art.386;</a:t>
            </a:r>
            <a:r>
              <a:rPr lang="ro-RO" sz="18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8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vigoare</a:t>
            </a:r>
            <a:r>
              <a:rPr lang="en-US" sz="18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31.08.20]</a:t>
            </a:r>
            <a:endParaRPr lang="en-US" sz="1800" strike="sngStrike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diploma de studii, certificatul de calificare ce confirmă pregătirea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specială – pentru profesiile care cer cunoştinţe sau calităţi speciale;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certificatul medical, în cazurile prevăzute de legislaţia î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vigoare.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1008112"/>
          </a:xfrm>
        </p:spPr>
        <p:txBody>
          <a:bodyPr/>
          <a:lstStyle/>
          <a:p>
            <a:r>
              <a:rPr lang="vi-VN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Articolul 57. Documentele care se prezintă la încheierea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contractului individual de muncă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2214554"/>
            <a:ext cx="8643998" cy="4357718"/>
          </a:xfrm>
        </p:spPr>
        <p:txBody>
          <a:bodyPr/>
          <a:lstStyle/>
          <a:p>
            <a:pPr algn="just">
              <a:buNone/>
            </a:pP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Pentru verificarea aptitudinilor profesionale ale salariatului, la încheierea 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CIM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acestuia i se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poate stabili o </a:t>
            </a:r>
            <a:r>
              <a:rPr lang="vi-VN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perioadă de probă de cel mult 3 luni şi, respectiv, de cel mult 6 luni – în cazul persoanelor cu funcţie de răspundere. </a:t>
            </a:r>
            <a:endParaRPr lang="en-US" sz="2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vi-VN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 cazul angajării muncitorilor necalificaţi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perioada de probă se stabileşte ca excepţie şi </a:t>
            </a:r>
            <a:r>
              <a:rPr lang="vi-VN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nu poate depăşi </a:t>
            </a:r>
            <a:r>
              <a:rPr lang="ro-RO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vi-VN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zile calendaristice.</a:t>
            </a:r>
            <a:endParaRPr lang="en-US" sz="2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</a:t>
            </a:r>
            <a:endParaRPr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Articolul 60. Perioada de probă</a:t>
            </a:r>
            <a:endParaRPr lang="en-US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772816"/>
            <a:ext cx="8715436" cy="4728018"/>
          </a:xfrm>
        </p:spPr>
        <p:txBody>
          <a:bodyPr/>
          <a:lstStyle/>
          <a:p>
            <a:pPr algn="just">
              <a:buFont typeface="Wingdings" pitchFamily="2" charset="2"/>
              <a:buChar char="v"/>
            </a:pP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În perioada de probă nu se include perioada aflării salariatului în concediu medical şi alte perioade în care el a absentat de la lucru din motive întemeiate, confirmate documentar.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Clauza privind perioada de probă trebuie să fie prevăzută în 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CIM</a:t>
            </a:r>
            <a:r>
              <a:rPr lang="vi-VN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 lipsa unei astfel de clauze, se consideră că salariatul a fost angajat fără perioadă de probă.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 parcursul perioadei de probă, salariatul beneficiază de toate drepturile şi îndeplineşte obligaţiile prevăzute de legislaţia muncii,, de contractul colectiv şi de cel individual de muncă.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 durata 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CIM</a:t>
            </a:r>
            <a:r>
              <a:rPr lang="vi-VN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nu poate fi stabilită dec</a:t>
            </a:r>
            <a:r>
              <a:rPr lang="ro-RO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â</a:t>
            </a:r>
            <a:r>
              <a:rPr lang="vi-VN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 o singură perioadă de probă.</a:t>
            </a:r>
            <a:endParaRPr lang="en-US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071678"/>
            <a:ext cx="8715436" cy="4500594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vi-VN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 interzice aplicarea perioadei de probă în cazul încheierii contractului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individual de muncă cu:</a:t>
            </a:r>
            <a:br>
              <a:rPr lang="vi-VN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vi-VN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 b) persoanele în vîrstă de pînă 18 ani;</a:t>
            </a:r>
            <a:b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 c) persoanele angajate prin concurs;</a:t>
            </a:r>
            <a:b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 d) persoanele care au fost transferate de la o unitate la alta;</a:t>
            </a:r>
            <a:b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 e) femeile gravide;</a:t>
            </a:r>
            <a:b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 f</a:t>
            </a:r>
            <a:r>
              <a:rPr lang="vi-V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persoanele 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cu dizabilități</a:t>
            </a: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 g) persoanele alese în funcţii elective;</a:t>
            </a:r>
            <a:b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 h) persoanele angajate în baza unui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CIM</a:t>
            </a: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cu o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durată de p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â</a:t>
            </a: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nă la 3 luni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 smtClean="0"/>
              <a:t>  </a:t>
            </a:r>
            <a:r>
              <a:rPr lang="vi-VN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Articolul 62. Interzicerea aplicării perioadei de probă 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500174"/>
            <a:ext cx="8715436" cy="5357826"/>
          </a:xfrm>
        </p:spPr>
        <p:txBody>
          <a:bodyPr/>
          <a:lstStyle/>
          <a:p>
            <a:pPr algn="just">
              <a:buNone/>
            </a:pPr>
            <a:r>
              <a:rPr lang="vi-VN" dirty="0" smtClean="0"/>
              <a:t> </a:t>
            </a:r>
            <a:endParaRPr lang="ro-RO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baza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contractului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individual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negociat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părţi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angajatorul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poate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emite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ordin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dispoziţie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decizie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hotărîre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angajare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o-RO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cazul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care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angajatorul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emis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ordin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dispoziţie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decizie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hotărîre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angajare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acesta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aduce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cunoştinţă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sub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semnătură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termen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3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zile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lucrătoare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la data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semnării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către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părţi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contractului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individual de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La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cererea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scrisă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angajatorul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obligat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să-i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elibereze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acestuia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copie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ordin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dispoziţie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decizie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hotărîre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legalizată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stabilit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termen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3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zile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lucrătoare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Articolul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65.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Perfectarea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documentelor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RO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angajare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90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28601" y="1772816"/>
            <a:ext cx="8686800" cy="4968552"/>
          </a:xfrm>
        </p:spPr>
        <p:txBody>
          <a:bodyPr>
            <a:normAutofit fontScale="92500" lnSpcReduction="10000"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es-ES_tradnl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Ordin </a:t>
            </a:r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privire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aprobarea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istei</a:t>
            </a:r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en-US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verificare</a:t>
            </a:r>
            <a:r>
              <a:rPr lang="ro-RO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domeniul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raporturilor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1408  din  </a:t>
            </a:r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29.11.2018</a:t>
            </a:r>
            <a:r>
              <a:rPr lang="ro-RO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Monitorul</a:t>
            </a: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Oficial</a:t>
            </a: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nr.499-503/1797 din </a:t>
            </a:r>
            <a:r>
              <a:rPr lang="en-US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21.12.2018</a:t>
            </a:r>
            <a:r>
              <a:rPr lang="ro-RO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controlul</a:t>
            </a: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este efectuat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către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Inspectoratul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Stat al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conform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anexei</a:t>
            </a:r>
            <a:r>
              <a:rPr lang="ro-RO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just">
              <a:buNone/>
            </a:pPr>
            <a:endParaRPr lang="ro-RO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ro-RO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Ordin </a:t>
            </a:r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privire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aprobarea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Listelor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verificare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domeniu</a:t>
            </a:r>
            <a:r>
              <a:rPr lang="ro-RO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 </a:t>
            </a:r>
            <a:r>
              <a:rPr lang="en-US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securităţii</a:t>
            </a:r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sănătăţii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ro-RO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1534  din  </a:t>
            </a:r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27.12.2018</a:t>
            </a:r>
            <a:r>
              <a:rPr lang="ro-RO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Monitorul</a:t>
            </a: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Oficial</a:t>
            </a: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nr.6-12/63 din 11.01.2019</a:t>
            </a:r>
            <a:r>
              <a:rPr lang="ro-RO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controlul</a:t>
            </a: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este efectuat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către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autorităţi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competente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domeniul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siguranţei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ocupaţionale</a:t>
            </a: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conform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Anex</a:t>
            </a:r>
            <a:r>
              <a:rPr lang="ro-RO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elor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2,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3;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o-RO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o-RO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o-RO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 domeniul construcțiilor -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Agenţia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Supraveghere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Tehnică</a:t>
            </a:r>
            <a:r>
              <a:rPr lang="ro-RO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buNone/>
            </a:pP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/>
          </a:p>
          <a:p>
            <a:pPr algn="just">
              <a:buNone/>
            </a:pPr>
            <a:endParaRPr lang="en-US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Ordinele</a:t>
            </a:r>
            <a:r>
              <a:rPr lang="en-US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MSMPS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71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500174"/>
            <a:ext cx="8715436" cy="5357826"/>
          </a:xfrm>
        </p:spPr>
        <p:txBody>
          <a:bodyPr/>
          <a:lstStyle/>
          <a:p>
            <a:pPr algn="just">
              <a:buNone/>
            </a:pPr>
            <a:r>
              <a:rPr lang="vi-VN" dirty="0" smtClean="0"/>
              <a:t> </a:t>
            </a:r>
            <a:endParaRPr lang="ro-RO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ro-RO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ontract</a:t>
            </a:r>
            <a:r>
              <a:rPr lang="ro-RO" sz="2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ul</a:t>
            </a:r>
            <a:r>
              <a:rPr lang="ro-RO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individual </a:t>
            </a:r>
            <a:r>
              <a:rPr lang="vi-VN" sz="2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 muncă</a:t>
            </a:r>
            <a:r>
              <a:rPr lang="en-US" sz="2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nu poate fi modificat decît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printr-un acord suplimentar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semnat de părţi, care se anexează la contract şi este parte integrantă a acestuia.</a:t>
            </a:r>
            <a:endParaRPr lang="ro-RO" sz="2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Modificare a </a:t>
            </a:r>
            <a:r>
              <a:rPr lang="ro-RO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ontract</a:t>
            </a:r>
            <a:r>
              <a:rPr lang="ro-RO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ului </a:t>
            </a:r>
            <a:r>
              <a:rPr lang="vi-VN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individual de muncă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 consideră orice schimbare sau completare c</a:t>
            </a:r>
            <a:r>
              <a:rPr lang="ro-RO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are vizează cel puțin </a:t>
            </a:r>
            <a:r>
              <a:rPr lang="ro-RO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una dintre clauzele prevăzute la art. 49 alin. (1) din Codul muncii</a:t>
            </a:r>
            <a:r>
              <a:rPr lang="ro-RO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Articolul 68. Modificarea contractului 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b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vi-VN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individual de muncă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916832"/>
            <a:ext cx="8715436" cy="4680520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vi-VN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Transferul salariatului la o altă muncă permanentă în cadrul aceleiaşi unităţi, cu modificarea 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CIM</a:t>
            </a:r>
            <a:r>
              <a:rPr lang="vi-VN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conform art.</a:t>
            </a:r>
            <a:r>
              <a:rPr lang="ro-RO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68</a:t>
            </a: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precum şi angajarea prin transferare la o muncă permanentă la o altă unitate ori transferarea într-o altă localitate împreună cu unitatea, se permit numai cu acordul scris al părţilor.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Salariatul care, conform certificatului medical, necesită acordarea unei munci mai uşoare urmează a fi transferat, cu consimţămîntul scris al acestuia, la o altă muncă, care nu-i este contraindicată.</a:t>
            </a: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vi-V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Dacă salariatul refuză acest transfer,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CIM</a:t>
            </a:r>
            <a:r>
              <a:rPr lang="vi-V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se desface în conformitate cu prevederile art.</a:t>
            </a:r>
            <a:r>
              <a:rPr lang="ro-RO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86 alin.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(1) lit.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x).</a:t>
            </a:r>
            <a:endParaRPr lang="ro-RO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vi-VN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 </a:t>
            </a:r>
            <a:r>
              <a:rPr lang="vi-V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cazul în care un loc de muncă corespunzător lipseşte,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CIM</a:t>
            </a:r>
            <a:r>
              <a:rPr lang="vi-V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va fi desfăcut în temeiul art.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86 alin.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(1) lit.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d).</a:t>
            </a:r>
            <a:endParaRPr lang="ro-RO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200" dirty="0" smtClean="0">
                <a:solidFill>
                  <a:schemeClr val="bg1"/>
                </a:solidFill>
              </a:rPr>
              <a:t> </a:t>
            </a:r>
            <a:r>
              <a:rPr lang="it-IT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Articolul 74. Transferul la o altă muncă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175717"/>
              </p:ext>
            </p:extLst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r>
                        <a:rPr lang="en-US" sz="1800" b="1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74.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Transferul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o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altă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endParaRPr lang="ro-RO" sz="18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o-RO" sz="1800" b="0" i="0" u="none" strike="noStrike" kern="1200" baseline="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o-RO" sz="1800" b="0" i="0" u="none" strike="noStrike" kern="1200" baseline="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o-RO" sz="1800" b="0" i="0" u="none" strike="noStrike" kern="1200" baseline="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o-RO" sz="1800" b="0" i="0" u="none" strike="noStrike" kern="1200" baseline="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o-RO" sz="1800" b="0" i="0" u="none" strike="noStrike" kern="1200" baseline="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o-RO" sz="1800" b="0" i="0" u="none" strike="noStrike" kern="1200" baseline="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o-RO" sz="1800" b="0" i="0" u="none" strike="noStrike" kern="1200" baseline="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o-RO" sz="1800" b="0" i="0" u="none" strike="noStrike" kern="1200" baseline="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o-RO" sz="1800" b="0" i="0" u="none" strike="noStrike" kern="1200" baseline="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o-RO" sz="1800" b="0" i="0" u="none" strike="noStrike" kern="1200" baseline="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(3)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transfer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condiţiile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alin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.(1)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(2),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părţile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opera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modificările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necesare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contractul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individual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conform art.68,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temeiul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ordinului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dispoziţiei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deciziei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hotărîrii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emis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se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aduce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cunoştinţa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salariatului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sub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semnătură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termen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3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lucrătoare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vi-VN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74.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Transferul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o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altă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endParaRPr lang="ro-RO" sz="18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b="1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b="1" i="0" kern="1200" baseline="300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Cu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scris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al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părților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ordinului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emis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către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poate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fi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transferat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temporar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o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altă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cadrul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aceleiași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unități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o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perioadă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până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o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lună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cu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it-IT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posibilitatea prelungirii acestui termen până la un an.</a:t>
                      </a:r>
                    </a:p>
                    <a:p>
                      <a:pPr algn="just"/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b="1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o-RO" sz="1800" b="1" i="0" kern="1200" baseline="300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transfer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condițiile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alin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(21),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păstra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funcția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salariatului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deținută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până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transfer.</a:t>
                      </a:r>
                    </a:p>
                    <a:p>
                      <a:pPr algn="just"/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(3)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transfer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condiţiile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alin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(1), (2)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8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800" b="0" i="0" kern="1200" baseline="300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părţile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opera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modificările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necesare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contractul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individual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conform art.68,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temeiul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ordinului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dispoziţiei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deciziei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hotărîrii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emis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se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aduce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cunoştinţa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salariatului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sub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semnătură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pPr algn="just"/>
                      <a:r>
                        <a:rPr lang="nl-NL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 termen de 3 zile lucrătoare.</a:t>
                      </a:r>
                      <a:endParaRPr lang="ro-RO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nl-NL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Art.74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modificat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și completat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LP115 din 09.07.20, MO194-197/31.07.20 art.386;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endParaRPr lang="en-US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503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060848"/>
            <a:ext cx="8715436" cy="4968552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en-US" sz="21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Şomajul</a:t>
            </a:r>
            <a:r>
              <a:rPr lang="en-US" sz="21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tehnic</a:t>
            </a:r>
            <a:r>
              <a:rPr lang="en-US" sz="21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reprezintă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imposibilitatea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temporară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continuării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activităţii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ro-RO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producţie</a:t>
            </a:r>
            <a:r>
              <a:rPr lang="en-US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către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angajator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unitate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către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subdiviziune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interioară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acesteia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ro-RO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motive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economice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obiective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1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Durata</a:t>
            </a:r>
            <a:r>
              <a:rPr lang="en-US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şomajului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tehnic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nu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poate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depăşi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luni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decursul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unui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calendaristic</a:t>
            </a:r>
            <a:r>
              <a:rPr lang="en-US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o-RO" sz="21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1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durata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şomajului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tehnic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salariaţii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vor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afla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dispoziţia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angajatorului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acesta</a:t>
            </a:r>
            <a:r>
              <a:rPr lang="ro-RO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avînd</a:t>
            </a:r>
            <a:r>
              <a:rPr lang="en-US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oricînd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posibilitatea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să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dispună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reluarea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activităţii</a:t>
            </a:r>
            <a:r>
              <a:rPr lang="en-US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o-RO" sz="21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1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perioada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şomajului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tehnic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salariaţii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beneficiază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lunar de o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indemnizaţie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</a:t>
            </a:r>
            <a:r>
              <a:rPr lang="ro-RO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poate</a:t>
            </a:r>
            <a:r>
              <a:rPr lang="en-US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mică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50 la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sută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din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salariul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lor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1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bază</a:t>
            </a:r>
            <a:r>
              <a:rPr lang="ro-RO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1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Modul</a:t>
            </a:r>
            <a:r>
              <a:rPr lang="en-US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care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salariaţii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vor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executa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obligaţia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a se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afla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sz="21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dispoziţia</a:t>
            </a:r>
            <a:r>
              <a:rPr lang="ro-RO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angajatorului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precum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mărimea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concretă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indemnizaţiei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care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beneficiază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salariaţii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ro-RO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perioada</a:t>
            </a:r>
            <a:r>
              <a:rPr lang="en-US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şomajului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tehnic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se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stabilesc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ordinul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angajatorului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de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contractul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colectiv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convenţiile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colective</a:t>
            </a:r>
            <a:r>
              <a:rPr lang="en-US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139"/>
            <a:ext cx="8229600" cy="1074638"/>
          </a:xfrm>
        </p:spPr>
        <p:txBody>
          <a:bodyPr/>
          <a:lstStyle/>
          <a:p>
            <a:r>
              <a:rPr lang="ro-RO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o-RO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Articolul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80.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Şomajul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tehnic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98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916832"/>
            <a:ext cx="8715436" cy="4941168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it-IT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Staționarea</a:t>
            </a:r>
            <a:r>
              <a:rPr lang="it-IT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reprezintă imposibilitatea temporară a continuării activităţii </a:t>
            </a:r>
            <a:r>
              <a:rPr lang="it-IT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ro-RO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producţie </a:t>
            </a:r>
            <a:r>
              <a:rPr lang="pt-BR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către unitate, de către o subdiviziune (subdiviziuni) interioară a acesteia, </a:t>
            </a:r>
            <a:r>
              <a:rPr lang="pt-BR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ro-RO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către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grup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salariați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poate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produsă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din cauze ce nu depind de angajator sau salariat;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din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vina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angajatorului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din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vina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salariatului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Retribuirea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timpului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staţionare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produsă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din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cauze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nu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depind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angajator</a:t>
            </a:r>
            <a:r>
              <a:rPr lang="ro-RO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cu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excepţia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perioadei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şomajului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tehnic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(art. 80), se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efectuează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mărime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</a:t>
            </a:r>
            <a:r>
              <a:rPr lang="ro-RO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puţin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2/3 din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salariul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bază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unitate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timp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stabilit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salariatului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dar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nu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puţin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decît</a:t>
            </a:r>
            <a:r>
              <a:rPr lang="ro-RO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mărimea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unui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salariu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minim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unitate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timp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stabilit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legislaţia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vigoare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ro-RO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fiecare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oră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staţionare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Modul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înregistrare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staţionării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mărimea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concretă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retribuţiei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stabilesc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algn="just">
              <a:buNone/>
            </a:pPr>
            <a:r>
              <a:rPr lang="ro-RO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după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caz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contractul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colectiv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individual de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ori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 algn="just">
              <a:buNone/>
            </a:pPr>
            <a:r>
              <a:rPr lang="ro-RO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regulamentul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intern</a:t>
            </a:r>
            <a:r>
              <a:rPr lang="ro-RO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 </a:t>
            </a:r>
            <a:r>
              <a:rPr lang="en-US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unității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RO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Articolul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en-US" sz="2800" b="1" baseline="30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Staționarea</a:t>
            </a:r>
            <a:r>
              <a:rPr lang="ro-RO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o-RO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21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564904"/>
            <a:ext cx="8715436" cy="3561259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retragere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către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autorităţile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competente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autorizaţiei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licenţei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activitate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unităţii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de la data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retragerii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acesteia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retragere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către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autorităţile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competente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autorizaţiei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licenţei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permisului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care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acordă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dreptul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într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-o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anumită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profesie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meserie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efectua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anumită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lucrare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de la data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retragerii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respectiv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aplicare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pedepsei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penale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hotărîre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instanţei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judecată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care exclude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posibilitatea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a continua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unitate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de la data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rămînerii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definitive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hotărîrii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judecătoreşti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o-RO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Articolul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82.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Încetarea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contractului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individual de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circumstanţe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nu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depind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voinţa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părţilor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06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348880"/>
            <a:ext cx="8715436" cy="3777283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expirare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termenului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contractului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individual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durată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determinată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de la data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prevăzută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contract, cu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excepţia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cazului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cînd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raporturile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continuă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fapt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dintre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părţi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nu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cerut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încetarea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precum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cazului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prevăzut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art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alin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3);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finalizare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lucrării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prevăzute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contractul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individual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încheiat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perioada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îndeplinirii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anumite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lucrări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încheiere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sezonului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cazul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contractului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individual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îndeplinirea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lucrărilor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sezoniere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o-RO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Articolul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82.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Încetarea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contractului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individual de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circumstanţe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nu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depind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voinţa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părţilor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70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924944"/>
            <a:ext cx="8715436" cy="3201219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en-US" sz="26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Contractul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individual de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poate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înceta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orice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moment,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acordul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scris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părţilor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o-RO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Articolul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82</a:t>
            </a:r>
            <a:r>
              <a:rPr lang="en-US" sz="28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Încetarea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contractului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individual de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acordul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scris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părţilor</a:t>
            </a:r>
            <a:endParaRPr 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7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348880"/>
            <a:ext cx="8715436" cy="3777283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ro-RO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CIM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durată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determinată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încheiat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perioada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îndeplinirii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obligaţiilor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cărui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contract individual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suspendat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care se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află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concediul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respectiv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(art.55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lit.a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))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încetează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ziua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reîntoarcerii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acestui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lucru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expirarea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termenului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CIM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durată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determinată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dintre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părţi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nu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cerut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încetarea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raporturile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continuă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fapt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contractul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prelungit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durată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nedeterminată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o-RO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CIM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durată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determinată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poate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înceta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înainte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termen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cazurile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prevăzute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art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82</a:t>
            </a:r>
            <a:r>
              <a:rPr lang="en-US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85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86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o-RO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</a:t>
            </a:r>
            <a:b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</a:t>
            </a: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o-RO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Articolul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83. 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Încetarea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contractului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individual              </a:t>
            </a:r>
            <a:b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de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muncă</a:t>
            </a:r>
            <a:r>
              <a:rPr lang="ro-RO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pe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durată</a:t>
            </a:r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determinată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2674938"/>
            <a:ext cx="8572560" cy="3451225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en-US" sz="2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Salariatul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are </a:t>
            </a:r>
            <a:r>
              <a:rPr lang="en-US" sz="2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dreptul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2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demisie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desfacere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ro-RO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CIM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cu </a:t>
            </a:r>
            <a:r>
              <a:rPr lang="en-US" sz="2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excepţia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prevederii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alin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o-RO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(4</a:t>
            </a:r>
            <a:r>
              <a:rPr lang="en-US" sz="2600" b="1" i="1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), din </a:t>
            </a:r>
            <a:r>
              <a:rPr lang="en-US" sz="2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proprie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iniţiativă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anunţînd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despre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aceasta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angajatorul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prin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cerere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scrisă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cu 14 </a:t>
            </a:r>
            <a:r>
              <a:rPr lang="en-US" sz="2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zile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calendaristice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înainte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o-RO" sz="2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Curgerea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termenului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menţionat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începe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ziua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imediat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următoare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zilei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care a </a:t>
            </a:r>
            <a:r>
              <a:rPr lang="en-US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fost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înregistrată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cererea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o-RO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Articolul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85. </a:t>
            </a:r>
            <a:r>
              <a:rPr lang="en-US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Demisia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2492896"/>
            <a:ext cx="8643998" cy="4150814"/>
          </a:xfrm>
        </p:spPr>
        <p:txBody>
          <a:bodyPr>
            <a:normAutofit/>
          </a:bodyPr>
          <a:lstStyle/>
          <a:p>
            <a:pPr marL="457200" indent="-457200"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ro-RO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Constituția Republicii Moldova (29.07.1994);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ro-RO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Codul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m</a:t>
            </a:r>
            <a:r>
              <a:rPr lang="ro-RO" sz="2800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uncii al Republicii Moldova </a:t>
            </a:r>
            <a:r>
              <a:rPr lang="ro-RO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anose="02020603050405020304" pitchFamily="18" charset="0"/>
              </a:rPr>
              <a:t>(cu ultimele completări și modificări prin 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ro-RO" sz="2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egea</a:t>
            </a:r>
            <a:r>
              <a:rPr lang="ro-RO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r. 114</a:t>
            </a:r>
            <a:r>
              <a:rPr lang="ro-RO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 09-07-2020</a:t>
            </a:r>
            <a:r>
              <a:rPr lang="ro-RO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și 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ro-RO" sz="2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egea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115</a:t>
            </a:r>
            <a:r>
              <a:rPr lang="ro-RO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09-07-2020</a:t>
            </a:r>
            <a:r>
              <a:rPr lang="ro-RO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Publicat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31-07-2020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Monitorul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Oficial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</a:t>
            </a:r>
            <a:r>
              <a:rPr 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194-197</a:t>
            </a:r>
            <a:r>
              <a:rPr lang="ro-RO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o-RO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o-RO" sz="28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Clasificatorul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ocupaţiilor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din RM (CORM 006-14)</a:t>
            </a:r>
            <a:r>
              <a:rPr lang="ro-RO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ro-RO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Convențiile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o-RO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olective</a:t>
            </a:r>
            <a:r>
              <a:rPr lang="ro-RO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nivel </a:t>
            </a:r>
            <a:r>
              <a:rPr lang="ro-RO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național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ramural</a:t>
            </a:r>
            <a:r>
              <a:rPr lang="ro-RO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o-RO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Alte </a:t>
            </a:r>
            <a:r>
              <a:rPr lang="ro-RO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acte normative din domeniul muncii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>
              <a:buNone/>
            </a:pP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endParaRPr lang="ro-RO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n-US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LEGISLAŢIA REPUBLICII MOLDOVA </a:t>
            </a:r>
            <a:br>
              <a:rPr lang="en-US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100" b="1" dirty="0" smtClean="0">
                <a:latin typeface="Times New Roman" pitchFamily="18" charset="0"/>
                <a:cs typeface="Times New Roman" pitchFamily="18" charset="0"/>
              </a:rPr>
              <a:t>ÎN DOMENIUL MUNCII</a:t>
            </a:r>
            <a:br>
              <a:rPr lang="en-US" sz="3100" b="1" dirty="0" smtClean="0">
                <a:latin typeface="Times New Roman" pitchFamily="18" charset="0"/>
                <a:cs typeface="Times New Roman" pitchFamily="18" charset="0"/>
              </a:rPr>
            </a:br>
            <a:endParaRPr lang="en-US" sz="31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357982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en-US" dirty="0" smtClean="0"/>
              <a:t>   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caz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demisie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salariatului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legătură</a:t>
            </a:r>
            <a:r>
              <a:rPr lang="en-US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cu</a:t>
            </a:r>
            <a:r>
              <a:rPr lang="ro-RO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Font typeface="Wingdings" pitchFamily="2" charset="2"/>
              <a:buChar char="§"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pensionarea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stabilirea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gradului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dezabilitate;</a:t>
            </a:r>
          </a:p>
          <a:p>
            <a:pPr algn="just"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concediul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pentru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îngrijirea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copilului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înmatricularea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într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-o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institu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ț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învăţămînt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trecerea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traiul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altă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localitate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îngrijirea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copilului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pînă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vîrsta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14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copilului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0" indent="0" algn="just">
              <a:buNone/>
            </a:pP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dezabilități;</a:t>
            </a:r>
          </a:p>
          <a:p>
            <a:pPr algn="just"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alegerea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într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-o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funcţie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electivă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angajarea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concurs la o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altă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unitate</a:t>
            </a: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pt-BR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 încălcarea de către angajator a </a:t>
            </a: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CIM </a:t>
            </a:r>
            <a:r>
              <a:rPr lang="pt-BR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şi/sau</a:t>
            </a: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CCM</a:t>
            </a:r>
            <a:r>
              <a:rPr lang="pt-BR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 legislaţiei muncii în vigoare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angajatorul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este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obligat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să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accepte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demisia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termenul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redus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indicat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cererea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depusă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şi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înregistrată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la care se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anexează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documentul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respectiv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confirmă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acest</a:t>
            </a:r>
            <a:r>
              <a:rPr lang="ro-RO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drept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268760"/>
            <a:ext cx="8715436" cy="5303512"/>
          </a:xfrm>
        </p:spPr>
        <p:txBody>
          <a:bodyPr/>
          <a:lstStyle/>
          <a:p>
            <a:pPr algn="just">
              <a:buNone/>
            </a:pPr>
            <a:r>
              <a:rPr lang="en-US" dirty="0" smtClean="0"/>
              <a:t>  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26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Timp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7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zile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calendaristice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la data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depunerii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cererii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demisie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salariatul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dreptul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să-şi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retragă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cererea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să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depună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nouă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cerere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sz="2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care </a:t>
            </a:r>
            <a:r>
              <a:rPr lang="en-US" sz="26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să</a:t>
            </a:r>
            <a:r>
              <a:rPr lang="en-US" sz="2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sz="26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anuleze</a:t>
            </a:r>
            <a:r>
              <a:rPr lang="en-US" sz="2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sz="26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prima. </a:t>
            </a:r>
            <a:endParaRPr lang="ro-RO" sz="26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26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Conducătorul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unităţii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(al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filialei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reprezentanţei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adjuncţii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lui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contabilul-şef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sînt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drept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să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demisioneze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anunţînd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despre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aceasta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angajatorul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cerere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scrisă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 o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lună</a:t>
            </a:r>
            <a:r>
              <a:rPr lang="en-US" sz="2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înainte</a:t>
            </a: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o-RO" sz="2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Dacă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după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expirarea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termenelor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indicate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alin</a:t>
            </a: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o-RO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1), (2)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(4</a:t>
            </a:r>
            <a:r>
              <a:rPr lang="en-US" sz="2600" baseline="30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salariatul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nu a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fost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fapt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eliberat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din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funcţie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el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îşi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continuă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activitatea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fără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să-şi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reafirme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scris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dorinţa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a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desface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contractul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individual de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eliberarea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acestuia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nu se </a:t>
            </a:r>
            <a:r>
              <a:rPr lang="en-US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admite</a:t>
            </a:r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6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916832"/>
            <a:ext cx="8693744" cy="4680520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ro-RO" dirty="0" smtClean="0"/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Concedierea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desfacerea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din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iniţiativa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angajatorului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ro-RO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CIM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durată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nedeterminată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precum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şi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celui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durată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determinată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se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admite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pentru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următoarele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motive:</a:t>
            </a:r>
          </a:p>
          <a:p>
            <a:pPr algn="just"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a)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rezultatul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nesatisfăcător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al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perioadei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probă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(art.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63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alin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(2));</a:t>
            </a:r>
          </a:p>
          <a:p>
            <a:pPr algn="just"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b)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lichidarea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unităţii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încetarea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activităţii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angajatorului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persoană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fizică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c)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reducerea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numărului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statelor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personal din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unitate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d)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constatarea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faptului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salariatul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nu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corespunde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funcţiei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deţinute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muncii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prestate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din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cauza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stării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sănătate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conformitate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cu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certificatul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medical;</a:t>
            </a:r>
          </a:p>
          <a:p>
            <a:pPr algn="just"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Articolul</a:t>
            </a:r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86. </a:t>
            </a:r>
            <a:r>
              <a:rPr lang="en-US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Concedierea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276872"/>
            <a:ext cx="8715436" cy="4366838"/>
          </a:xfrm>
        </p:spPr>
        <p:txBody>
          <a:bodyPr/>
          <a:lstStyle/>
          <a:p>
            <a:pPr algn="just">
              <a:buNone/>
            </a:pP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e)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constatarea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faptului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salariatul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nu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corespunde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funcţiei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deţinute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muncii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prestate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ca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urmare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calificării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insuficiente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confirmate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hotărîre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comisiei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atestare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f)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schimbarea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proprietarului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unităţii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privinţa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conducătorului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unităţii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a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adjuncţilor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săi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a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contabilului-şef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just"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g)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încălcarea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repetată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parcursul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an,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obligaţiilor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anterior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fost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sancţionat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h)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absenţa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fără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motive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întemeiate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la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lucru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timp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4 ore consecutive (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fără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ţine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pauza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timpul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zilei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700808"/>
            <a:ext cx="8715436" cy="4942902"/>
          </a:xfrm>
        </p:spPr>
        <p:txBody>
          <a:bodyPr/>
          <a:lstStyle/>
          <a:p>
            <a:pPr algn="just">
              <a:buNone/>
            </a:pP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prezentarea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lucru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stare de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ebrietate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alcoolică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narcotică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toxică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stabilită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modul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prevăzut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la art.76 lit. k);</a:t>
            </a:r>
            <a:b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j)</a:t>
            </a:r>
            <a:r>
              <a:rPr lang="ro-RO" dirty="0"/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săvîrşirea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unei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contravenţii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infracţiuni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contra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patrimoniului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unităţii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stabilită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hotărîrea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instanţei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judecată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organului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competenţa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căruia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ţine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aplicarea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sancţiunilor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contravenţionale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k)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comiterea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către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care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gestionează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nemijlocit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mijloace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băneşti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valori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materiale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care are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acces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sistemele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informaţionale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angajatorului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sisteme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colectare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gestiune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informaţiei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administrate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angajator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unor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acţiuni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culpabile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aceste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acţiuni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pot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servi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drept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temei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pierderea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încrederii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angajatorului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faţă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respectiv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92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268760"/>
            <a:ext cx="8715436" cy="5303512"/>
          </a:xfrm>
        </p:spPr>
        <p:txBody>
          <a:bodyPr/>
          <a:lstStyle/>
          <a:p>
            <a:pPr marL="0" indent="0" algn="just">
              <a:buNone/>
            </a:pPr>
            <a:r>
              <a:rPr lang="ro-RO" dirty="0" smtClean="0"/>
              <a:t>   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semnarea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către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conducătorul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unităţii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filialei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subdiviziunii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către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adjuncţii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săi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către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contabilul-şef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act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juridic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nefondat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care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cauzat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prejudicii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materiale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unităţii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o-RO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încălcarea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gravă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chiar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singură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obligaţiilor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o-RO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transferarea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o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unitate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acordul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transferat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ambilor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angajatori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refuzul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a fi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transferat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o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motive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sănătate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conform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certificatului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medical (art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74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alin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2)); </a:t>
            </a:r>
          </a:p>
          <a:p>
            <a:pPr marL="0" indent="0" algn="just">
              <a:buNone/>
            </a:pP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y)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refuzului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a fi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transferat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localitate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legătură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mutarea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unităţii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această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localitate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(art.74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.(1));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precum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deţinerea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către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statutului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pensionar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limită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vîrstă</a:t>
            </a: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en-US" sz="2000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Notă</a:t>
            </a:r>
            <a:r>
              <a:rPr lang="en-US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Persoanele</a:t>
            </a:r>
            <a:r>
              <a:rPr lang="en-US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concediate</a:t>
            </a:r>
            <a:r>
              <a:rPr lang="en-US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temeiul</a:t>
            </a:r>
            <a:r>
              <a:rPr lang="en-US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lit</a:t>
            </a:r>
            <a:r>
              <a:rPr lang="en-US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o-RO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000" b="1" i="1" baseline="30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pot fi </a:t>
            </a:r>
            <a:r>
              <a:rPr lang="en-US" sz="20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angajate</a:t>
            </a:r>
            <a:r>
              <a:rPr lang="en-US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sz="20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durată</a:t>
            </a:r>
            <a:r>
              <a:rPr lang="en-US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determinată</a:t>
            </a:r>
            <a:r>
              <a:rPr lang="en-US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conform art</a:t>
            </a:r>
            <a:r>
              <a:rPr lang="en-US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o-RO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 </a:t>
            </a:r>
            <a:r>
              <a:rPr lang="en-US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</a:t>
            </a:r>
            <a:r>
              <a:rPr lang="en-US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o-RO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666324"/>
              </p:ext>
            </p:extLst>
          </p:nvPr>
        </p:nvGraphicFramePr>
        <p:xfrm>
          <a:off x="0" y="0"/>
          <a:ext cx="9144000" cy="11209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algn="just"/>
                      <a:r>
                        <a:rPr lang="en-US" sz="2000" b="1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87.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Interzicerea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concedierii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fără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</a:t>
                      </a:r>
                      <a:r>
                        <a:rPr lang="ro-RO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ndical</a:t>
                      </a: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(1)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Concedierea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membri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sindicat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admite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consultarea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prealabilă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organizatorului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unitate</a:t>
                      </a:r>
                      <a:r>
                        <a:rPr lang="ro-RO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/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(2)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Concedierea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persoanei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alese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neeliberate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la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locul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admite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respectarea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general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concediere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doar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preliminar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al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al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cărui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membru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este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persoana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cauză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(3)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Conducătorii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organizaţiei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primare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organizatorii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neeliberaţi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la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locul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nu pot fi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concediaţi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fără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preliminar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al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ierarhic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superior.</a:t>
                      </a:r>
                      <a:b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(4)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Organele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organizatorii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indicate la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alin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(1)–(3)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își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vor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comunica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dezacordul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opinia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consultativă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argumentat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scris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privind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concedierea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termen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10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lucrătoare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la data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solicitării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opiniei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consultative)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către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răspunsul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nu 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fost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primit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acest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termen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comunicarea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opiniei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consultative) 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respectiv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prezumă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/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vi-VN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Articolul 87.</a:t>
                      </a:r>
                      <a:r>
                        <a:rPr lang="vi-VN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it-IT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Procedura solicitării opiniei</a:t>
                      </a:r>
                      <a:r>
                        <a:rPr lang="it-IT" sz="20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it-IT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consultative a organului sindical</a:t>
                      </a:r>
                      <a:r>
                        <a:rPr lang="it-IT" sz="20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it-IT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 cazul concedierii unor salariați</a:t>
                      </a: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(1) La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concedierea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salariaților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membri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sindicat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angajatorul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solicită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prealabil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opinia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consultativă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organului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unitate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notificarea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organului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respectiv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 </a:t>
                      </a:r>
                    </a:p>
                    <a:p>
                      <a:pPr algn="just"/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(2) La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concedierea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persoanelor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alese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organele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sindicale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neeliberate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la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locul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bază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angajatorul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solicită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prealabil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opinia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consultativă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organului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ai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cărui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membri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sunt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persoanele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respective,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printr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-o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notificare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își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argumentează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intenția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/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(3) La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concedierea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conducătorilor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organizaţiei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sindicale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primare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organizatorilor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sindicali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neeliberaţi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la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locul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bază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angajatorul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solicită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prealabil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opinia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consultativă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organului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ierarhic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superior,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printr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-o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notificare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își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argumentează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intenția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/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(4) 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Organele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sindicale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indicate la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alin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 (1)–(3)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își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prezintă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opinia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termen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10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zile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lucrătoare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la data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recepționării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notificării</a:t>
                      </a:r>
                      <a:r>
                        <a:rPr lang="ro-RO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en-US" sz="20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o-RO" sz="2000" b="0" i="0" kern="12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2000" b="0" i="0" kern="12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Art.87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redacția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LP114 din 09.07.20, MO194-197/31.07.20 art.384;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31.08.20]</a:t>
                      </a:r>
                      <a:endParaRPr lang="en-US" sz="1600" b="0" i="0" kern="12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626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428736"/>
            <a:ext cx="8715436" cy="5000660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endParaRPr lang="en-US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emite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ordin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motivat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din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punct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vedere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juridic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economic, cu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privire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lichidarea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unităţii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reducerea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numărului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statelor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personal; 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emite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ordin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privire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preavizarea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sub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semnătură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salariaţilor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cu 2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înainte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lichidarea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unităţii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reducerea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numărului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statelor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personal; 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o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preavizarea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legătură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reducerea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numărului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statelor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personal,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propune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scris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preavizat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 alt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funcţie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cadrul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unităţii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respective (cu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condiţia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astfel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funcţie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există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unitate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iar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preavizat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întruneşte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cerinţele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necesare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suplinirea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acestuia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d)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reduce,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primul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rînd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locurile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vacante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90675"/>
          </a:xfrm>
        </p:spPr>
        <p:txBody>
          <a:bodyPr/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Despre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acțiunile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angajatorului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cazul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reducerii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statelor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de personal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060848"/>
            <a:ext cx="8715436" cy="4368548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e)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desface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contractul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individual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primul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rînd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salariaţii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angajaţi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cumul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f)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acorda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urmează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fi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concediat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lucrătoare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săptămînă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cu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menţinerea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căutarea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alt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g)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prezenta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stabilit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cu 2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înainte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concediere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agenţiei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pentru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ocuparea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forţei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informaţiile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privind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persoanele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urmează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fi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disponibilizate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h) se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adresa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organului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organizatorului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sindical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vederea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obţinerii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opiniei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consultative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privind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concedierea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respectiv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90675"/>
          </a:xfrm>
        </p:spPr>
        <p:txBody>
          <a:bodyPr/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Despre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acțiunile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angajatorului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cazul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reducerii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statelor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de personal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9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348880"/>
            <a:ext cx="8715436" cy="4080516"/>
          </a:xfrm>
        </p:spPr>
        <p:txBody>
          <a:bodyPr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cazul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care,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după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expirarea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termenului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preavizare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2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nu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fost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emis</a:t>
            </a:r>
            <a:r>
              <a:rPr lang="ro-RO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ordinul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concediere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această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procedură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</a:t>
            </a:r>
            <a:r>
              <a:rPr lang="ro-RO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poate</a:t>
            </a:r>
            <a:r>
              <a:rPr lang="en-US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repetată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cadrul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aceluiaşi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o-RO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calendaristic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termenul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preavizare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nu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</a:t>
            </a: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include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perioada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aflării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salariatului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concediul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anual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odihnă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concediul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studii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ro-RO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concediul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medical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o-RO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Locul</a:t>
            </a:r>
            <a:r>
              <a:rPr lang="en-US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muncă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redus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nu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poate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restabilit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statele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unităţii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parcursul</a:t>
            </a:r>
            <a:r>
              <a:rPr lang="en-U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anului</a:t>
            </a:r>
            <a:r>
              <a:rPr lang="ro-RO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calendaristic</a:t>
            </a:r>
            <a:r>
              <a:rPr lang="it-IT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 care a avut loc concedierea salariatului care l-a ocupat.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90675"/>
          </a:xfrm>
        </p:spPr>
        <p:txBody>
          <a:bodyPr/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Despre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acțiunile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angajatorului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cazul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reducerii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statelor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de personal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57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348880"/>
            <a:ext cx="8568952" cy="3451225"/>
          </a:xfrm>
        </p:spPr>
        <p:txBody>
          <a:bodyPr/>
          <a:lstStyle/>
          <a:p>
            <a:pPr marL="0" indent="0">
              <a:buNone/>
            </a:pP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Articolul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10.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Drepturile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şi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obligaţiile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angajatorului</a:t>
            </a:r>
            <a:endParaRPr lang="ro-RO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o-RO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o-RO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Angajatorul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dreptul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o-RO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b1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să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aprobe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să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modifice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statele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personal ale </a:t>
            </a:r>
            <a:r>
              <a:rPr lang="en-US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unităţii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condițiile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stabilite</a:t>
            </a:r>
            <a:r>
              <a:rPr lang="ro-RO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en-US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prezentul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Cod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o-RO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da-DK" sz="1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[Art.10 al.(2), lit.b1) introdusă prin LP115 din 09.07.20, MO194-197/31.07.20 </a:t>
            </a:r>
            <a:r>
              <a:rPr lang="da-DK" sz="1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art.386;</a:t>
            </a:r>
            <a:r>
              <a:rPr lang="ro-RO" sz="1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în</a:t>
            </a:r>
            <a:r>
              <a:rPr lang="en-US" sz="1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vigoare</a:t>
            </a:r>
            <a:r>
              <a:rPr lang="en-US" sz="1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31.08.20]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RO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Codul 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o-RO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uncii 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al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Republicii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Moldova </a:t>
            </a:r>
            <a:r>
              <a:rPr lang="ro-RO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o-RO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4732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323883"/>
              </p:ext>
            </p:extLst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algn="just"/>
                      <a:r>
                        <a:rPr lang="en-US" sz="2000" b="1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89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Restabilirea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locul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          </a:t>
                      </a: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(2) La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examinarea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litigiului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individual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către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instanţa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judecată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este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obligat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dovedească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legalitatea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indice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temeiurile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transferării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eliberării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serviciu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contestării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către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membru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sindicat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ordinului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concediere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instanţa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judecată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solicita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opinia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consultativă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al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organizatorului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privind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concedierea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respectiv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b="1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89.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Restabilirea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locul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endParaRPr lang="en-US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20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(2) La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examinarea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litigiului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individual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către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instanţa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judecată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este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obligat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dovedească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legalitatea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indice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temeiurile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transferării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eliberării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serviciu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salariatului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contestării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către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membru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sindicat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ordinului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concediere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instanţa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judecată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solicita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opinia</a:t>
                      </a:r>
                      <a:r>
                        <a:rPr lang="en-US" sz="20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consultativă</a:t>
                      </a:r>
                      <a:r>
                        <a:rPr lang="en-US" sz="20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</a:t>
                      </a:r>
                      <a:r>
                        <a:rPr lang="ro-RO" sz="20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organului</a:t>
                      </a:r>
                      <a:r>
                        <a:rPr lang="en-US" sz="20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organizatorului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privind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concedierea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salariatului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respectiv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20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[Art.89 al.(2)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modificat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LP114 din 09.07.20, MO194-197/31.07.20 art.384;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  <a:endParaRPr lang="ru-RU" sz="16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773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956489"/>
              </p:ext>
            </p:extLst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algn="just"/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000" b="1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100.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Durata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zilnică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timpului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endParaRPr lang="en-US" sz="20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20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(7)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poate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cu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scris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al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programe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individualizate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cu un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regim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flexibil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al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dacă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această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posibilitate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este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prevăzută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regulamentul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intern al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unităţii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contractul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colectiv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cel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individual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                     </a:t>
                      </a:r>
                    </a:p>
                    <a:p>
                      <a:pPr algn="just"/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(9)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Durata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zilei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poate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fi,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asemenea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împărţită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două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segmente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o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perioadă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fixă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află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locul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o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perioadă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variabilă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mobilă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),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alege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orele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sosire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plecare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cu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respectarea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duratei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zilnice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normale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b="1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100.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Durata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zilnică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timpului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endParaRPr lang="en-US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20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da-DK" sz="20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[Art.74 al.(7) abrogat </a:t>
                      </a:r>
                      <a:r>
                        <a:rPr lang="da-DK" sz="20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 LP115 din 09.07.20, MO194-197/31.07.20 art.386; în</a:t>
                      </a:r>
                    </a:p>
                    <a:p>
                      <a:pPr algn="just"/>
                      <a:r>
                        <a:rPr lang="en-US" sz="20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20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</a:p>
                    <a:p>
                      <a:pPr algn="just"/>
                      <a:endParaRPr lang="en-US" sz="20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20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20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20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20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da-DK" sz="20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[Art.74 al.(9) abrogat </a:t>
                      </a:r>
                      <a:r>
                        <a:rPr lang="da-DK" sz="20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 LP115 din 09.07.20, MO194-197/31.07.20 art.386; în</a:t>
                      </a:r>
                    </a:p>
                    <a:p>
                      <a:pPr algn="just"/>
                      <a:r>
                        <a:rPr lang="en-US" sz="20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20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  <a:endParaRPr lang="ru-RU" sz="20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666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649822"/>
              </p:ext>
            </p:extLst>
          </p:nvPr>
        </p:nvGraphicFramePr>
        <p:xfrm>
          <a:off x="0" y="0"/>
          <a:ext cx="9144000" cy="84053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</a:t>
                      </a:r>
                      <a:r>
                        <a:rPr lang="ro-RO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8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 100</a:t>
                      </a:r>
                      <a:r>
                        <a:rPr lang="en-US" sz="1800" b="1" i="0" kern="1200" baseline="300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pt-BR" sz="18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pt-BR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Program flexibil de muncă</a:t>
                      </a:r>
                    </a:p>
                    <a:p>
                      <a:pPr algn="just"/>
                      <a:endParaRPr lang="pt-BR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(1)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Programele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flexibile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stabilesc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către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comun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la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solicitarea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acestuia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dacă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această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posibilitate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este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prevăzută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contractul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CCM,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RI al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unităţii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alt act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normativ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nivel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unitate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/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(2)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Programele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flexibile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presupun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un mod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diferit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organizare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timpului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față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regimul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stabilit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cadrul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unității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/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(3)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Programul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flexibil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instituie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acordului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dintre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părți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cu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monitorizarea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către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timpului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zilnic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al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salariatului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/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Condițiile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activitate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cadrul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programului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flexibil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stabilesc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CIM.</a:t>
                      </a:r>
                    </a:p>
                    <a:p>
                      <a:pPr algn="just"/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(5)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Programul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flexibil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aplică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fără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aduce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atingere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prevederilor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art. 100.</a:t>
                      </a:r>
                    </a:p>
                    <a:p>
                      <a:pPr algn="just"/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(6)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Durata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zilnică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timpului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poate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fi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împărțită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două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perioade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o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perioadă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fixă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endParaRPr lang="en-US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care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află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locul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o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perioadă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variabilă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își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alege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orele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sosire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plecare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/>
                      <a:r>
                        <a:rPr lang="da-DK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[Art.100</a:t>
                      </a:r>
                      <a:r>
                        <a:rPr lang="en-US" sz="1600" b="1" i="1" kern="12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da-DK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introdus prin LP115 din 09.07.20, MO194-197/31.07.20 art.386; în vigoare</a:t>
                      </a:r>
                    </a:p>
                    <a:p>
                      <a:pPr algn="just"/>
                      <a:r>
                        <a:rPr lang="ru-RU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31.08.20]</a:t>
                      </a:r>
                      <a:endParaRPr lang="ru-RU" sz="160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886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323355"/>
              </p:ext>
            </p:extLst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102.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Durata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ajunul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zilelor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sărbătoare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nelucrătoare</a:t>
                      </a:r>
                      <a:endParaRPr lang="en-US" sz="20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r>
                        <a:rPr lang="ro-RO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-</a:t>
                      </a:r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b="1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102.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Durata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ajunul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zilelor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sărbătoare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nelucrătoare</a:t>
                      </a:r>
                      <a:endParaRPr lang="en-US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(4) La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unitățile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flux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continuu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unele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lucrări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regim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neîntrerupt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pPr algn="just"/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care nu permit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reducerea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duratei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zilei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schimbului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din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ajunul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zilei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sărbătoare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nelucrătoare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orele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nu pot fi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reduse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consideră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suplimentară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[Art.102 al.(4)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introdus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LP115 din 09.07.20, MO194-197/31.07.20 art.386;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endParaRPr lang="en-US" sz="1600" b="0" i="1" u="none" strike="noStrike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  <a:endParaRPr lang="ru-RU" sz="160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755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124604"/>
              </p:ext>
            </p:extLst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2000" b="1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103. 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noapte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                    -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(5) Nu se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admite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atragerea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noapte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vîrstă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pînă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18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femeilor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gravide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precum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persoanelor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cărora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noapte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este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contraindicată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conform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certificatului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medical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                    -</a:t>
                      </a:r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 b="1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</a:t>
                      </a:r>
                      <a:r>
                        <a:rPr lang="en-US" sz="18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103.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noapte</a:t>
                      </a:r>
                      <a:endParaRPr lang="ro-RO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</a:t>
                      </a:r>
                      <a:r>
                        <a:rPr lang="en-US" sz="2000" b="1" i="0" kern="1200" baseline="300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Salariații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urmează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fie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transferați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permanentă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noapte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înainte</a:t>
                      </a:r>
                      <a:endParaRPr lang="en-US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 transfer,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sunt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supuși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unui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examen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medical din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angajatorului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/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(5) Nu se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admite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atragerea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noapte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vîrstă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pînă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18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a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femeilor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gravide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femeilor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au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născut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curând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celor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alăptează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precum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persoanelor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cărora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noapte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este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contraindicată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conform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certificatului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medical.</a:t>
                      </a:r>
                    </a:p>
                    <a:p>
                      <a:pPr algn="just"/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(7)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Salariații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cărora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noapte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este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contraindicată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conform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certificatului</a:t>
                      </a:r>
                      <a:endParaRPr lang="en-US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medical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urmează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fi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transferați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o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sunt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calificați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cu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respectarea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prevederilor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art. 74.</a:t>
                      </a:r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20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[Art.103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modificat și completat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LP115 din 09.07.20, MO194-197/31.07.20 art.386;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017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021850"/>
              </p:ext>
            </p:extLst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104.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suplimentară</a:t>
                      </a:r>
                      <a:endParaRPr lang="ro-RO" sz="20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-</a:t>
                      </a:r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b="1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104.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suplimentară</a:t>
                      </a:r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(8) Se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admite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contractul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colectiv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contractul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individual de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fie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prevăzută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posibilitatea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compensa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orele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suplimentară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ore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libere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cu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scris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al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părților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acest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orele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libere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vor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fi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acordate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decurs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30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la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prestarea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suplimentare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[Art.104 al.(8)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introdus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LP115 din 09.07.20, MO194-197/31.07.20 art.386;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268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283473"/>
              </p:ext>
            </p:extLst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107.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Pauza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masă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repausul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zilnic</a:t>
                      </a:r>
                      <a:endParaRPr lang="ro-RO" sz="20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20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(2)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Durata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concretă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pauzei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masă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acordării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acesteia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stabilesc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contractul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colectiv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regulamentul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intern al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unităţii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Pauzele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masă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cu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excepţiile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prevăzute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contractul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colectiv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regulamentul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intern al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unităţii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nu se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vor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include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(4)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Durata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repausului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zilnic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cuprinsă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între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sfîrşitul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programului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într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-o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începutul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programului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ziua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imediat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următoare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nu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poate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fi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mică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decît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durata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dublă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zilnic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b="1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107.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Pauza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masă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repausul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zilnic</a:t>
                      </a:r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(2)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Durata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pauzei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masă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momentul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acordării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acesteia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stabilesc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RI 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unității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CCM sau CIM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Pauzele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masă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cu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excepțiile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prevăzute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RI 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unității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CCM sau CIM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nu se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includ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timpul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(4)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Durata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repausului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zilnic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cuprinsă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între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sfîrşitul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programului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într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-o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endParaRPr lang="en-US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începutul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programului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ziua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imediat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următoare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nu </a:t>
                      </a:r>
                      <a:r>
                        <a:rPr lang="en-US" sz="20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poate</a:t>
                      </a:r>
                      <a:r>
                        <a:rPr lang="en-US" sz="20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fi </a:t>
                      </a:r>
                      <a:r>
                        <a:rPr lang="en-US" sz="20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mai</a:t>
                      </a:r>
                      <a:r>
                        <a:rPr lang="en-US" sz="20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mică</a:t>
                      </a:r>
                      <a:r>
                        <a:rPr lang="en-US" sz="20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decît</a:t>
                      </a:r>
                      <a:r>
                        <a:rPr lang="en-US" sz="20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11</a:t>
                      </a:r>
                      <a:r>
                        <a:rPr lang="ro-RO" sz="20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ore consecutive</a:t>
                      </a:r>
                      <a:r>
                        <a:rPr lang="en-US" sz="20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o-RO" sz="2000" b="1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[Art.107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modificat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LP115 din 09.07.20, MO194-197/31.07.20 art.386;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808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419873"/>
              </p:ext>
            </p:extLst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117.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Indemnizaţia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concediu</a:t>
                      </a: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(1)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perioada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odihnă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anual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beneficiază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o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indemnizaţie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nu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poate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fi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mică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decît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valoarea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lunar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perioada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respectivă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20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 117. </a:t>
                      </a:r>
                      <a:r>
                        <a:rPr lang="pt-BR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Indemnizaţia de concediu</a:t>
                      </a:r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pt-BR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pt-BR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(1) Pentru perioada concediului de odihnă anual, salariatul beneficiază de o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indemnizaţie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concediu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nu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poate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fi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mică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decît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mărimea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salariului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mediu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perioada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respectivă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en-US" sz="20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0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Art.117 al.(1)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modificat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LP115 din 09.07.20, MO194-197/31.07.20 art.386;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255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36048"/>
              </p:ext>
            </p:extLst>
          </p:nvPr>
        </p:nvGraphicFramePr>
        <p:xfrm>
          <a:off x="0" y="0"/>
          <a:ext cx="9144000" cy="11057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 136. </a:t>
                      </a:r>
                      <a:r>
                        <a:rPr lang="pt-BR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Sistemul tarifar de salarizare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(3) Componenta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principală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obligatorie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sistemului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tarifar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este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tarifar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categoria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calificare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salarizare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reţelei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tarifare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care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serveşte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drept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stabilirea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contractele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colective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contractele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individuale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tarifare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funcţiei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concrete.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tarifar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categoria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calificare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sectorul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real se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stabileşte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nivel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ramural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prevăzut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lege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(4)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Reţeaua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tarifară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stabileşte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după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cum</a:t>
                      </a:r>
                      <a:r>
                        <a:rPr lang="ro-RO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urmează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           a)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unităţile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autonomie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financiară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categoriilor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calificare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stabilite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salariului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tarifar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categoria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calificare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coeficienţilor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tarifari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stabiliţi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nivel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ramural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nivel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           b)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sectorul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bugetar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categoriilor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salarizare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ale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Reţelei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tarifare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unice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salariului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tarifar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categoria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salarizare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grilelor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ale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funcţiei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stabilite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categoriile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salarizare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           (5)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tarifar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categoria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calificare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nivel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ramură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reexaminează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funcţie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condiţiile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economice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concrete ale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ramurii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funcţie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posibilităţile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financiare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ale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unităţii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Totodată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cuantumul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lunar total al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salariului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unui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calculat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sistemului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tarifar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salarizare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nu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fi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mic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decît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cuantumul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minim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garantat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al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salariului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sectorul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real,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stabilit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Guvern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18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 136. </a:t>
                      </a:r>
                      <a:r>
                        <a:rPr lang="pt-BR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Sistemul tarifar de salarizare</a:t>
                      </a:r>
                    </a:p>
                    <a:p>
                      <a:pPr algn="just"/>
                      <a:endParaRPr lang="ro-RO" sz="18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(3) Componenta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principală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obligatorie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sistemului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tarifar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este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tarifar</a:t>
                      </a:r>
                      <a:endParaRPr lang="en-US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categoria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calificare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salarizare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reţelei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tarifare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care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serveşte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drept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bază</a:t>
                      </a:r>
                      <a:endParaRPr lang="en-US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stabilirea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contractele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colective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contractele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individuale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</a:t>
                      </a:r>
                    </a:p>
                    <a:p>
                      <a:pPr algn="just"/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salariilor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tarifare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salariilor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funcţiei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concrete.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tarifar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categoria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 de</a:t>
                      </a:r>
                    </a:p>
                    <a:p>
                      <a:pPr algn="just"/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calificare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sectorul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real se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stabileşte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nivel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ramural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unitate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prevăzut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</a:t>
                      </a:r>
                    </a:p>
                    <a:p>
                      <a:pPr algn="just"/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Legea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salarizării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847/2002.</a:t>
                      </a:r>
                      <a:endParaRPr lang="ro-RO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[Art.136 al.(3)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modificat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LP115 din 09.07.20, MO194-197/31.07.20 art.386;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</a:p>
                    <a:p>
                      <a:pPr algn="just"/>
                      <a:endParaRPr lang="ro-RO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da-DK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[Art.136 al.(4) abrogat prin LP115 din 09.07.20, MO194-197/31.07.20 art.386; în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</a:p>
                    <a:p>
                      <a:pPr algn="just"/>
                      <a:endParaRPr lang="ro-RO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da-DK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[Art.136 al.(5) abrogat prin LP115 din 09.07.20, MO194-197/31.07.20 art.386; în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  <a:endParaRPr lang="en-US" sz="1600" b="0" i="1" u="none" strike="noStrike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21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104974"/>
              </p:ext>
            </p:extLst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 139.</a:t>
                      </a:r>
                      <a:r>
                        <a:rPr lang="it-IT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Retribuirea muncii prestate în condiţii nefavorabile</a:t>
                      </a: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1800" b="0" i="0" kern="120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(2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Mărimea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concretă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sporurilor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compensare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prestată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condiţii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nefavorabile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stabileşte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funcţie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greutate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nocivitate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limitele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negociate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partenerii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sociali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aprobate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convenţia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colectivă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nivel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naţional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ramural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dar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nu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fi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mică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decît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cea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prevăzută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Legea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salarizării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sz="18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 139. </a:t>
                      </a:r>
                      <a:r>
                        <a:rPr lang="it-IT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Retribuirea muncii prestate în condiţii nefavorabile</a:t>
                      </a:r>
                      <a:endParaRPr lang="ro-RO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it-IT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(2)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Mărimea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concretă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sporurilor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compensare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prestată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condiţii</a:t>
                      </a:r>
                      <a:endParaRPr lang="en-US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nefavorabile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stabileşte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funcţie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greutate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nocivitate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limitele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negociate</a:t>
                      </a:r>
                      <a:r>
                        <a:rPr lang="en-US" sz="1800" b="0" i="0" u="none" strike="noStrike" kern="1200" baseline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</a:t>
                      </a:r>
                      <a:r>
                        <a:rPr lang="ro-RO" sz="1800" b="0" i="0" u="none" strike="noStrike" kern="1200" baseline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partenerii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sociali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aprobate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convenţia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colectivă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nivel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naţional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ramural</a:t>
                      </a:r>
                      <a:r>
                        <a:rPr lang="en-US" sz="1800" b="0" i="0" u="none" strike="noStrike" kern="1200" baseline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o-RO" sz="1800" b="0" i="0" u="none" strike="noStrike" kern="1200" baseline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[Art.139 al.(2)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modificat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LP115 din 09.07.20, MO194-197/31.07.20 art.386</a:t>
                      </a:r>
                      <a:r>
                        <a:rPr lang="en-US" sz="1600" b="0" i="1" u="none" strike="noStrike" kern="1200" baseline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; în</a:t>
                      </a:r>
                      <a:r>
                        <a:rPr lang="ro-RO" sz="1600" b="0" i="1" u="none" strike="noStrike" kern="1200" baseline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 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31.08.20]</a:t>
                      </a:r>
                      <a:endParaRPr lang="en-US" sz="1600" b="0" i="1" u="none" strike="noStrike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9652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068133"/>
              </p:ext>
            </p:extLst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algn="just"/>
                      <a:r>
                        <a:rPr lang="it-IT" sz="24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 29. </a:t>
                      </a:r>
                      <a:r>
                        <a:rPr lang="it-IT" sz="24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Garanţii şi compensaţii pentru participanţii la negocierile</a:t>
                      </a:r>
                      <a:r>
                        <a:rPr lang="ro-RO" sz="24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</a:t>
                      </a:r>
                      <a:r>
                        <a:rPr lang="en-US" sz="24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olective</a:t>
                      </a:r>
                      <a:endParaRPr lang="ro-RO" sz="24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ro-RO" sz="24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(3)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Reprezentanţii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care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participă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negocierile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colective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perioada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desfăşurării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acestora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nu pot fi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supuşi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sancţiunilor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disciplinare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transferaţi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altă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concediaţi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fără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acordul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prealabil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al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organului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-a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împuternicit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cu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excepţia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cazurilor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concediere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prevăzute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prezentul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cod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comiterea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unor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abateri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disciplinare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vi-VN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sz="24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 29. </a:t>
                      </a:r>
                      <a:r>
                        <a:rPr lang="it-IT" sz="24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Garanţii şi compensaţii pentru participanţii la negocierile</a:t>
                      </a:r>
                      <a:r>
                        <a:rPr lang="ro-RO" sz="24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</a:t>
                      </a:r>
                      <a:r>
                        <a:rPr lang="en-US" sz="24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olective</a:t>
                      </a:r>
                      <a:endParaRPr lang="ro-RO" sz="24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24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4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(3) </a:t>
                      </a:r>
                      <a:r>
                        <a:rPr lang="en-US" sz="24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4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perioada</a:t>
                      </a:r>
                      <a:r>
                        <a:rPr lang="en-US" sz="24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desfășurării</a:t>
                      </a:r>
                      <a:r>
                        <a:rPr lang="en-US" sz="24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negocierilor</a:t>
                      </a:r>
                      <a:r>
                        <a:rPr lang="en-US" sz="24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colective</a:t>
                      </a:r>
                      <a:r>
                        <a:rPr lang="en-US" sz="24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reprezentanții</a:t>
                      </a:r>
                      <a:r>
                        <a:rPr lang="en-US" sz="24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salariaților</a:t>
                      </a:r>
                      <a:r>
                        <a:rPr lang="en-US" sz="24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</a:t>
                      </a:r>
                    </a:p>
                    <a:p>
                      <a:pPr algn="just"/>
                      <a:r>
                        <a:rPr lang="es-ES" sz="24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participă la acestea nu pot fi sancționați disciplinar, transferați la o altă muncă sau</a:t>
                      </a:r>
                      <a:r>
                        <a:rPr lang="ro-RO" sz="24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it-IT" sz="24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concediați, fără consultarea prealabilă a organelor sindicale care i-au împuternicit.</a:t>
                      </a:r>
                      <a:endParaRPr lang="ro-RO" sz="24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24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Art.29 al.(3) </a:t>
                      </a:r>
                      <a:r>
                        <a:rPr lang="en-US" sz="18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redacția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LP114 din 09.07.20, MO194-197/31.07.20 art.384; </a:t>
                      </a:r>
                      <a:r>
                        <a:rPr lang="en-US" sz="18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endParaRPr lang="en-US" sz="18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31.08.20]</a:t>
                      </a:r>
                      <a:endParaRPr lang="ru-RU" sz="24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347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969423"/>
              </p:ext>
            </p:extLst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000" b="1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152.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Retribuirea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vîrstă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pînă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18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altor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categorii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durata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redusă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zilnice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(3)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elevilor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studenţilor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instituţiile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învăţămînt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secundar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general,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secundar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profesional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specialitate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care nu au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atins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vîrsta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18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prestată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afara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studii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se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retribuie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proporţional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lucrat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b="1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152.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Retribuirea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vîrstă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pînă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18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ani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altor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categorii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durata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redusă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muncii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zilnice</a:t>
                      </a:r>
                      <a:endParaRPr lang="en-US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(3)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elevilor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studenţilor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instituţiile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învăţămînt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secundar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general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profesional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tehnic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care nu au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atins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vîrsta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18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prestată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afara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timpului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studii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se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retribuie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proporţional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lucrat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20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[Art.152 al.(3)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modificat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LP115 din 09.07.20, MO194-197/31.07.20 art.386;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331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81204"/>
              </p:ext>
            </p:extLst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157.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Retribuirea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suplimentare</a:t>
                      </a: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           (1)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retribuirii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suplimentară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(art.104),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primele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două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ore, se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retribuie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mărime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cel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puţin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1,5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stabilite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salariatului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iar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orele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următoare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cel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puţin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mărime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dublă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(2</a:t>
                      </a:r>
                      <a:r>
                        <a:rPr lang="en-US" sz="1800" b="0" i="0" kern="1200" baseline="300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retribuirii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lunar,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suplimentară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plăteşte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un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spor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calculat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mărime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50 la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sută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primele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2 ore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mărime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100 la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sută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orele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următoare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           </a:t>
                      </a: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(3)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Compensarea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suplimentare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liber nu se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admite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sz="18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 157. </a:t>
                      </a:r>
                      <a:r>
                        <a:rPr lang="it-IT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Retribuirea muncii suplimentare</a:t>
                      </a:r>
                      <a:endParaRPr lang="ro-RO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it-IT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(1)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retribuirii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unitate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(cu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tarifar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salariul</a:t>
                      </a:r>
                      <a:endParaRPr lang="en-US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funcției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suplimentară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(art.104),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primele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două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ore, se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retribuie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mărime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</a:t>
                      </a:r>
                    </a:p>
                    <a:p>
                      <a:pPr algn="just"/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cel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puţin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1,5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stabilite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salariatului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unitate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iar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orele</a:t>
                      </a:r>
                      <a:endParaRPr lang="en-US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următoare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cel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puţin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mărime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dublă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/>
                      <a:r>
                        <a:rPr lang="en-US" sz="18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Art.157 al.(1)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modificat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LP115 din 09.07.20, MO194-197/31.07.20 art.386;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</a:p>
                    <a:p>
                      <a:pPr algn="just"/>
                      <a:endParaRPr lang="ro-RO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da-DK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[Art.157 al.(</a:t>
                      </a:r>
                      <a:r>
                        <a:rPr lang="en-US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b="0" i="0" kern="1200" baseline="300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da-DK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abrogat prin LP115 din 09.07.20, MO194-197/31.07.20 art.386; în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</a:p>
                    <a:p>
                      <a:pPr algn="just"/>
                      <a:endParaRPr lang="ro-RO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da-DK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[Art.157 al.(3) abrogat prin LP115 din 09.07.20, MO194-197/31.07.20 art.386; în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24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620602"/>
              </p:ext>
            </p:extLst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178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Garanţii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compensaţii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îmbină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studiile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instituţiile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învăţămînt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superior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specialitate</a:t>
                      </a: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marR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Both"/>
                        <a:tabLst/>
                        <a:defRPr/>
                      </a:pP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trimişi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studii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către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instituţiile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învăţămînt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superior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specialitate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acreditate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condiţiile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legii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la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secţiile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serale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fără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frecvenţă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învaţă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succes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li se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stabileşte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durata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redusă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timpului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li se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suplimentare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menţinerea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integrală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parţială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salariului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înlesniri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stabilit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Guvern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   </a:t>
                      </a: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</a:t>
                      </a:r>
                      <a:r>
                        <a:rPr lang="en-US" sz="1800" b="0" i="0" kern="1200" baseline="300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s-au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înmatriculat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proprie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iniţiativă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instituţiile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învăţămînt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superior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specialitate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acreditate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condiţiile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legii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la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secţiile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serale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fără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frecvenţă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învaţă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succes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li se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anumite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garanţii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compensaţii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prevăzut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contractul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colectiv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cel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individual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          </a:t>
                      </a:r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 b="1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18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178.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Garanţii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compensaţii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acordate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îmbină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studiile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instituţiile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învăţămînt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superior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specialitate</a:t>
                      </a:r>
                      <a:endParaRPr lang="en-US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(1)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Salariaților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trimiși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către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programe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studii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acreditate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condițiile</a:t>
                      </a:r>
                      <a:endParaRPr lang="en-US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legii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cadrul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învățământului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profesional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tehnic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superior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licență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superior de master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frecvență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redusă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li se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stabilește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durata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redusă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timpului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 se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acordă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concedii</a:t>
                      </a:r>
                      <a:r>
                        <a:rPr lang="ro-RO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suplimentare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cu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menținerea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integrală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parțială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salariului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mediu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alte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înlesniri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ro-RO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modul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stabilit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Guvern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/>
                      <a:endParaRPr lang="ro-RO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fr-FR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b="0" i="0" kern="12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800" b="0" i="0" kern="1200" baseline="300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fr-FR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Salariaților care, din proprie inițiativă, s-au înmatriculat la programe de studii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acreditate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condițiile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legii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cadrul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învățământului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profesional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tehnic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superior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licență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superior de master cu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frecvență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redusă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li se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anumite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garanții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compensații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ro-RO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modul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prevăzut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contractul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colectiv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cel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individual de </a:t>
                      </a:r>
                      <a:r>
                        <a:rPr lang="en-US" sz="18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o-RO" sz="1800" b="1" i="1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[Art.17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redacția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LP115 din 09.07.20, MO194-197/31.07.20 art.386;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912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136009"/>
              </p:ext>
            </p:extLst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179.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Garanţii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compensaţii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îmbină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studiile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învăţămîntul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postuniversitar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specializat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           </a:t>
                      </a: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marR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Both"/>
                        <a:tabLst/>
                        <a:defRPr/>
                      </a:pP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fac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studiile</a:t>
                      </a:r>
                      <a:r>
                        <a:rPr lang="ro-RO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postuniversitare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masterat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doctorat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postdoctorat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organizate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instituţiile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învăţămînt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superior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organizaţiile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sfera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ştiinţei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inovării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acreditate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condiţiile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legii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li se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garanţii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compensaţii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stabilit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Guvern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o-RO" sz="2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Both"/>
                        <a:tabLst/>
                        <a:defRPr/>
                      </a:pP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marR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Both"/>
                        <a:tabLst/>
                        <a:defRPr/>
                      </a:pP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           </a:t>
                      </a: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sz="18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 179. </a:t>
                      </a:r>
                      <a:r>
                        <a:rPr lang="it-IT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Garanții și compensații acordate</a:t>
                      </a:r>
                    </a:p>
                    <a:p>
                      <a:pPr algn="just"/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salariaților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îmbină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studiile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cadrul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programelor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doctorat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postdoctorat</a:t>
                      </a:r>
                      <a:endParaRPr lang="ro-RO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ro-RO" sz="1800" b="0" i="1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(1)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Salariaților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își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fac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studiile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cadrul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programelor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doctorat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postdoctorat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instituțiile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învățământ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superior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organizațiile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domeniile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cercetării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inovării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acreditate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condițiile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legii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li se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garanții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compensații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prevăzut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contractul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colectiv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contractul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individual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o-RO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[Art.179 al.(1)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redacția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LP115 din 09.07.20, MO194-197/31.07.20 art.386;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</a:p>
                    <a:p>
                      <a:pPr algn="just"/>
                      <a:endParaRPr lang="ru-RU" sz="18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645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814302"/>
              </p:ext>
            </p:extLst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800" b="1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180.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Garanţii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compensaţii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îmbină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studiile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instituţiile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învăţămînt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secundar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profesional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marR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Both"/>
                        <a:tabLst/>
                        <a:defRPr/>
                      </a:pP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studiază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succes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fără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scoatere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activitate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instituţiile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învăţămînt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secundar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profesional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indiferent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tipul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proprietate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forma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juridică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organizare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acreditate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condiţiile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legii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li se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stabilit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Guvern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suplimentare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menţinerea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integrală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parţială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salariului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(2)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îmbină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studiile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instituţiile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învăţămînt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secundar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profesional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neacreditate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li se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stabilesc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garanţii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compensaţii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contractul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colectiv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cel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individual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[Art.180 </a:t>
                      </a:r>
                      <a:r>
                        <a:rPr lang="en-US" sz="1800" b="0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abrogat</a:t>
                      </a:r>
                      <a:r>
                        <a:rPr lang="en-US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LP115 din 09.07.20, MO194-197/31.07.20 art.386; </a:t>
                      </a:r>
                      <a:r>
                        <a:rPr lang="en-US" sz="1800" b="0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endParaRPr lang="en-US" sz="1800" b="0" i="1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31.08.20]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162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160966"/>
              </p:ext>
            </p:extLst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US" sz="2000" b="1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181.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Garanţii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compensaţii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acordate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îmbină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studiile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instituţiile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învăţămînt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secundar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general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           </a:t>
                      </a: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studiază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instituţiile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învăţămînt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secundar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general (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gimnazii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licee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şcoli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cultură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generală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li se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stabileşte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durata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redusă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li se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suplimentare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menţinerea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totală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parţială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după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precum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garanţii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compensaţii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stabilit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Guvern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b="1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181.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Garanţii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compensaţii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acordate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îmbină</a:t>
                      </a:r>
                      <a:endParaRPr lang="en-US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studiile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instituţiile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învăţămînt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secundar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general</a:t>
                      </a:r>
                    </a:p>
                    <a:p>
                      <a:pPr algn="just"/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studiază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instituţiile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învăţămînt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secundar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general li se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stabileşte</a:t>
                      </a:r>
                      <a:endParaRPr lang="en-US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durata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redusă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timpului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li se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suplimentare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menţinerea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totală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parţială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după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salariului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mediu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precum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alte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garanţii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compensaţii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modul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stabilit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Guvern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20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[Art.181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modificat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LP115 din 09.07.20, MO194-197/31.07.20 art.386;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endParaRPr lang="ru-RU" sz="1600" b="0" i="1" u="none" strike="noStrike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07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240197"/>
              </p:ext>
            </p:extLst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algn="just"/>
                      <a:r>
                        <a:rPr lang="en-US" sz="2000" b="1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183.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Dreptul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preferenţial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menţinerea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lucru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reducerii</a:t>
                      </a:r>
                      <a:endParaRPr lang="en-US" sz="20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numărului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statelor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personal</a:t>
                      </a:r>
                      <a:endParaRPr lang="ro-RO" sz="20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20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e)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ridică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calificarea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instituţiile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învăţămînt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superior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specialitate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fără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scoatere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activitate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;</a:t>
                      </a:r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b="1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183.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Dreptul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preferenţial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menţinerea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lucru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reducerii</a:t>
                      </a:r>
                      <a:endParaRPr lang="en-US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numărului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statelor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personal</a:t>
                      </a:r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e)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îşi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ridică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calificarea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instituţiile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învăţămînt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superior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endParaRPr lang="en-US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profesional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tehnic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fără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scoatere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activitate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;</a:t>
                      </a:r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20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[Art.183 al.(2),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lit.e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modificată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LP115 din 09.07.20, MO194-197/31.07.20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art.386;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  <a:endParaRPr lang="ru-RU" sz="1600" b="0" i="1" u="none" strike="noStrike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938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952135"/>
              </p:ext>
            </p:extLst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algn="just"/>
                      <a:r>
                        <a:rPr lang="ro-RO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</a:t>
                      </a: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r>
                        <a:rPr lang="ro-RO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-</a:t>
                      </a:r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b="1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184.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Garanţii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încetare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contractului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individual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(1)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este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obligat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preavizeze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ordin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dispoziţie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decizie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pPr algn="just"/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hotărîre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), sub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semnătură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despre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intenţia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desface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contractul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individual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endParaRPr lang="en-US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încheiat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o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durată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nedeterminată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determinată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următoarele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termene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algn="just"/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c) cu 14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calendaristice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înainte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concediere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motivul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deținerii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</a:t>
                      </a:r>
                    </a:p>
                    <a:p>
                      <a:pPr algn="just"/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către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statutului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pensionar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limită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vârstă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(art. 86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alin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(1) lit. y</a:t>
                      </a:r>
                      <a:r>
                        <a:rPr lang="en-US" sz="2000" b="0" i="0" kern="1200" baseline="300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art.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fi-FI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301 alin. (1) lit. c)).</a:t>
                      </a:r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fi-FI" sz="20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da-DK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[Art.184 al.(1), </a:t>
                      </a:r>
                      <a:r>
                        <a:rPr lang="da-DK" sz="1600" b="1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lit.c) introdusă </a:t>
                      </a:r>
                      <a:r>
                        <a:rPr lang="da-DK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 LP115 din 09.07.20, MO194-197/31.07.20 art.386;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  <a:endParaRPr lang="ru-RU" sz="1600" b="0" i="1" u="none" strike="noStrike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294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188351"/>
              </p:ext>
            </p:extLst>
          </p:nvPr>
        </p:nvGraphicFramePr>
        <p:xfrm>
          <a:off x="0" y="0"/>
          <a:ext cx="9144000" cy="9380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algn="just"/>
                      <a:r>
                        <a:rPr lang="en-US" sz="1800" b="1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186.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Indemnizaţia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eliberare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serviciu</a:t>
                      </a: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indent="-342900" algn="just">
                        <a:buAutoNum type="arabicParenBoth"/>
                      </a:pP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concediaţi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legătură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</a:t>
                      </a:r>
                      <a:r>
                        <a:rPr lang="ro-RO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indent="0" algn="just">
                        <a:buNone/>
                      </a:pP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lichidarea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unităţii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încetarea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activităţii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angajatorului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persoană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fizică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(art.86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alin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.(1) lit. b)),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reducerea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numărului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statelor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personal la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(art.86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alin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.(1) lit. c)) li se</a:t>
                      </a:r>
                      <a:r>
                        <a:rPr lang="ro-RO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garantează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indent="0" algn="just">
                        <a:buNone/>
                      </a:pP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indent="0" algn="just">
                        <a:buNone/>
                      </a:pP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a)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prima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lună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plata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unei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indemnizaţii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eliberare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serviciu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egală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mărimea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sumată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unui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săptămînal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fiecare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an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complet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lucrat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unitatea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cauză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dar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nu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mare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decît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șase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lunare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nu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mică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decît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un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mediu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lunar.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Dacă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unitatea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fost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succesorul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drept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al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unei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unităţi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reorganizate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anterior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contractul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individual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cauză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nu 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încetat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anterior (art.81), se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calcul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toţi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activitate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;</a:t>
                      </a:r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r>
                        <a:rPr lang="ro-RO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-</a:t>
                      </a:r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 b="1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18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186.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Indemnizaţia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eliberare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serviciu</a:t>
                      </a:r>
                      <a:endParaRPr lang="en-US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(1)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concediaţi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legătură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lichidarea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unităţii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încetarea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activităţii</a:t>
                      </a:r>
                      <a:endParaRPr lang="en-US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angajatorului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persoană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fizică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(art.86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alin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.(1)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lit.b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)),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reducerea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numărului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it-IT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statelor de personal la unitate (art.86 alin.(1) lit.c)) li se garantează:</a:t>
                      </a:r>
                    </a:p>
                    <a:p>
                      <a:pPr algn="just"/>
                      <a:endParaRPr lang="ro-RO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a)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prima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lună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plata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unei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indemnizaţii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eliberare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serviciu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egală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mărimea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sumată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unui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săptămînal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fiecare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an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complet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lucrat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unitatea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cauză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dar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nu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mare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decît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șase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lunare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nu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mică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decît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un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mediu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lunar.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Dacă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unitatea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fost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succesorul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drept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al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unei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unităţi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reorganizate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anterior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CIM 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cauză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nu 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încetat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anterior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(art.81), se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calcul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toţi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activitate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este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concediat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activat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unitate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CIM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multe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perioade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calcul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complet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lucrați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la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încheierea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ultimului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CIM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 algn="just"/>
                      <a:r>
                        <a:rPr lang="it-IT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[Art.186 al.(1), lit.a) modificată prin LP115 din 09.07.20, MO194-197/31.07.20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art.386;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  <a:endParaRPr lang="ru-RU" sz="1600" b="0" i="1" u="none" strike="noStrike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9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807491"/>
              </p:ext>
            </p:extLst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algn="just"/>
                      <a:r>
                        <a:rPr lang="en-US" sz="2000" b="1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186.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Indemnizaţia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eliberare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serviciu</a:t>
                      </a:r>
                      <a:endParaRPr lang="ro-RO" sz="2000" b="0" i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20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Notă.</a:t>
                      </a:r>
                      <a:endParaRPr lang="ro-RO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 b)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restabilirea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locul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conform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hotărîrii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judecătoreşti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a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salariatului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a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îndeplinit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anterior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respectivă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(art.86 </a:t>
                      </a:r>
                      <a:r>
                        <a:rPr lang="en-US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alin</a:t>
                      </a:r>
                      <a:r>
                        <a:rPr 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.(1) lit.t));</a:t>
                      </a:r>
                      <a:endParaRPr lang="ro-RO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r>
                        <a:rPr lang="ro-RO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-</a:t>
                      </a:r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 b="1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18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186.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Indemnizaţia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eliberare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din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serviciu</a:t>
                      </a:r>
                      <a:endParaRPr lang="ro-RO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Notă.</a:t>
                      </a:r>
                    </a:p>
                    <a:p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b)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restabilirea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locul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conform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hotărîrii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judecătoreşti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salariatului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a</a:t>
                      </a:r>
                    </a:p>
                    <a:p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îndeplinit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anterior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respectivă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(art. 82 lit. j</a:t>
                      </a:r>
                      <a:r>
                        <a:rPr lang="en-US" sz="1800" b="0" i="0" kern="1200" baseline="300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));</a:t>
                      </a:r>
                      <a:endParaRPr lang="ro-RO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en-US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it-IT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[Art.186 al.(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it-IT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), lit.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it-IT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modificată prin LP115 din 09.07.20, MO194-197/31.07.20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art.386;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  <a:endParaRPr lang="ru-RU" sz="1600" b="0" i="1" u="none" strike="noStrike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396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804439"/>
              </p:ext>
            </p:extLst>
          </p:nvPr>
        </p:nvGraphicFramePr>
        <p:xfrm>
          <a:off x="0" y="0"/>
          <a:ext cx="9144000" cy="9594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algn="just"/>
                      <a:r>
                        <a:rPr lang="en-US" sz="1800" b="1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42</a:t>
                      </a:r>
                      <a:r>
                        <a:rPr lang="en-US" sz="1800" b="1" i="0" kern="1200" baseline="300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Informarea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consultarea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(7)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Consultarea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are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loc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     </a:t>
                      </a:r>
                      <a:r>
                        <a:rPr lang="ro-RO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      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procesul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consultării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reprezentanţii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dreptul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întîlnească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obţină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un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răspuns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motivat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orice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aviz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pot formula.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sînt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preconizate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anumite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măsuri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privire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consultarea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face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astfel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încît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ofere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reprezentanţilor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posibilitatea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negocia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ajunge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un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consens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înainte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măsurile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preconizate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fie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puse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aplicare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vi-VN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 b="1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42</a:t>
                      </a:r>
                      <a:r>
                        <a:rPr lang="en-US" sz="1800" b="1" i="0" kern="1200" baseline="300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800" b="1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Informarea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consultarea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salariaților</a:t>
                      </a:r>
                      <a:endParaRPr lang="ro-RO" sz="18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8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(7)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Consultarea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are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loc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endParaRPr lang="ro-RO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procesul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consultării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reprezentanții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salariaților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au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dreptul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întîlnească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</a:t>
                      </a:r>
                    </a:p>
                    <a:p>
                      <a:pPr algn="just"/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obțină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un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răspuns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motivat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orice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aviz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pot formula.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endParaRPr lang="en-US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it-IT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care sînt preconizate anumite măsuri cu privire la salariați, consultarea se va face astfel</a:t>
                      </a:r>
                    </a:p>
                    <a:p>
                      <a:pPr algn="just"/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încît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ofere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reprezentanților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salariaților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posibilitatea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negocia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ajunge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un</a:t>
                      </a:r>
                    </a:p>
                    <a:p>
                      <a:pPr algn="just"/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consens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înainte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măsurile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preconizate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fie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puse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aplicare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/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toate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cazurile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prevăzute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prezentul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cod,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este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obligat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să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consulte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salariații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reprezentanții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salariaților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înainte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adoptarea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unei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decizii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afectează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drepturile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interesele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salariaților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notifică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reprezentanții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salariaților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solicită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opinia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consultativă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acestora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formă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scrisă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/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Termenul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prezentare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opiniei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este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10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zile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lucrătoare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la data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recepționării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notificării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/>
                      <a:r>
                        <a:rPr lang="it-IT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 cazul neprezentării opiniei în termenul indicat, comunicarea opiniei consultative de</a:t>
                      </a:r>
                    </a:p>
                    <a:p>
                      <a:pPr algn="just"/>
                      <a:r>
                        <a:rPr lang="pt-BR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către organul respectiv/reprezentanții salariaților se prezumă.</a:t>
                      </a:r>
                    </a:p>
                    <a:p>
                      <a:pPr algn="just"/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[Art.421 al.(7)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modificat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LP114 din 09.07.20, MO194-197/31.07.20 art.384;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endParaRPr lang="en-US" sz="1600" b="0" i="1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</a:p>
                    <a:p>
                      <a:pPr algn="just"/>
                      <a:endParaRPr lang="ru-RU" sz="24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850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513247"/>
              </p:ext>
            </p:extLst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algn="just"/>
                      <a:r>
                        <a:rPr lang="ro-RO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</a:p>
                    <a:p>
                      <a:pPr algn="just"/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r>
                        <a:rPr lang="ro-RO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-</a:t>
                      </a:r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000" b="1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197</a:t>
                      </a:r>
                      <a:r>
                        <a:rPr lang="ro-RO" sz="2000" b="1" i="0" u="none" strike="noStrike" kern="1200" baseline="300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0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Garanții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examenelor</a:t>
                      </a:r>
                      <a:endParaRPr lang="en-US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medicale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periodice</a:t>
                      </a:r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perioada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examenelor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medicale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periodice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salariaților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li se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garantează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menținerea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pt-BR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locului de muncă (a funcției) și a salariului mediu.</a:t>
                      </a:r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pt-BR" sz="18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da-DK" sz="1800" b="0" i="1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da-DK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Art.197</a:t>
                      </a:r>
                      <a:r>
                        <a:rPr lang="ro-RO" sz="1600" b="0" i="0" u="none" strike="noStrike" kern="12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da-DK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a-DK" sz="1600" b="1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introdus</a:t>
                      </a:r>
                      <a:r>
                        <a:rPr lang="da-DK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prin LP115 din 09.07.20, MO194-197/31.07.20 art.386; în vigoare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31.08.20]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111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algn="just"/>
                      <a:r>
                        <a:rPr lang="en-US" sz="1800" b="1" i="0" kern="120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254.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Norma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vîrstă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pînă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18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ani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     </a:t>
                      </a:r>
                      <a:r>
                        <a:rPr lang="en-US" sz="1800" b="0" i="0" kern="120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ro-RO" sz="1800" b="0" i="0" kern="120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   </a:t>
                      </a:r>
                      <a:endParaRPr lang="ro-RO" sz="18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(2)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vîrstă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pînă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18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angajaţi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după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absolvirea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gimnaziilor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liceelor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şcolilor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medii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cultură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generală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şcolilor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profesionale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polivalente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şcolilor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meserii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stabileşte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norme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reduse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conformitate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legislaţia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convenţiile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colective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contractul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colectiv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800" b="1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18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254. 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Norma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vîrstă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pînă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18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ani</a:t>
                      </a:r>
                      <a:endParaRPr lang="en-US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18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(2)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Salariaților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vârstă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până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18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angajați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după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absolvirea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instituțiilor</a:t>
                      </a:r>
                      <a:r>
                        <a:rPr lang="en-US" sz="1800" b="0" i="0" u="none" strike="noStrike" kern="1200" baseline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</a:t>
                      </a:r>
                      <a:r>
                        <a:rPr lang="ro-RO" sz="1800" b="0" i="0" u="none" strike="noStrike" kern="1200" baseline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învățământ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secundar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general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profesional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tehnic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angajatorul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stabilește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norme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reduse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conformitate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legislația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cu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convențiile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colective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și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cu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contractul</a:t>
                      </a:r>
                      <a:r>
                        <a:rPr lang="ro-RO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colectiv</a:t>
                      </a:r>
                      <a:r>
                        <a:rPr lang="en-US" sz="18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1800" b="0" i="0" u="none" strike="noStrike" kern="1200" baseline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1800" b="0" i="0" u="none" strike="noStrike" kern="1200" baseline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o-RO" sz="1800" b="0" i="0" u="none" strike="noStrike" kern="1200" baseline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[Art.254 al.(2)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redacția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LP115 din 09.07.20, MO194-197/31.07.20 art.386</a:t>
                      </a:r>
                      <a:r>
                        <a:rPr lang="en-US" sz="1600" b="0" i="1" u="none" strike="noStrike" kern="12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; în</a:t>
                      </a:r>
                      <a:r>
                        <a:rPr lang="ro-RO" sz="1600" b="0" i="1" u="none" strike="noStrike" kern="12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 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31.08.20]</a:t>
                      </a:r>
                      <a:endParaRPr lang="ru-RU" sz="1600" b="0" i="1" u="none" strike="noStrike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171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819240"/>
              </p:ext>
            </p:extLst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algn="just"/>
                      <a:r>
                        <a:rPr lang="en-US" sz="2000" b="1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387.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Garanţii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persoanele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alese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organele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neeliberate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la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locul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bază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           </a:t>
                      </a: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indent="-342900" algn="just">
                        <a:buAutoNum type="arabicParenBoth"/>
                      </a:pP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Persoanele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alese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organele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indent="0" algn="just">
                        <a:buNone/>
                      </a:pP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toate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nivelurile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neeliberate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la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locul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nu pot fi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supuse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sancţiunilor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disciplinare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transferate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alt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lucru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fără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preliminar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scris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al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cărui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membri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sînt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indent="0" algn="just">
                        <a:buNone/>
                      </a:pPr>
                      <a:endParaRPr lang="ro-RO" sz="2000" b="0" i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indent="0" algn="just">
                        <a:buNone/>
                      </a:pP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(2)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Conducătorii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organizaţiilor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primare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neeliberaţi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la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locul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nu pot fi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supuşi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sancţiunilor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disciplinare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fără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acordul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preliminar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scris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al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ierarhic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superior.</a:t>
                      </a:r>
                      <a:endParaRPr lang="ro-RO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r>
                        <a:rPr lang="ro-RO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-</a:t>
                      </a:r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it-IT" sz="20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 387. </a:t>
                      </a:r>
                      <a:r>
                        <a:rPr lang="it-IT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Garanţii pentru persoanele alese în organele sindicale</a:t>
                      </a:r>
                      <a:r>
                        <a:rPr lang="ro-RO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neeliberate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la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locul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bază</a:t>
                      </a:r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it-IT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(1) Persoanele alese în organele sindicale de toate nivelurile şi neeliberate de la locul</a:t>
                      </a:r>
                    </a:p>
                    <a:p>
                      <a:pPr algn="just"/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nu pot fi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sancționate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disciplinar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transferate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altă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fără</a:t>
                      </a:r>
                      <a:r>
                        <a:rPr lang="ro-RO" sz="20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it-IT" sz="20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consultarea prealabilă a organelor sindicale ai căror membri sunt</a:t>
                      </a:r>
                      <a:r>
                        <a:rPr lang="it-IT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/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o-RO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(2)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Conducătorii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organizațiilor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primare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neeliberați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la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locul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</a:t>
                      </a:r>
                    </a:p>
                    <a:p>
                      <a:pPr algn="just"/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nu pot fi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sancționați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disciplinar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fără</a:t>
                      </a:r>
                      <a:r>
                        <a:rPr lang="en-US" sz="20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consultarea</a:t>
                      </a:r>
                      <a:r>
                        <a:rPr lang="en-US" sz="20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prealabilă</a:t>
                      </a:r>
                      <a:r>
                        <a:rPr lang="en-US" sz="20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organului</a:t>
                      </a:r>
                      <a:r>
                        <a:rPr lang="en-US" sz="20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</a:t>
                      </a:r>
                      <a:r>
                        <a:rPr lang="en-US" sz="20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ierarhic</a:t>
                      </a:r>
                      <a:r>
                        <a:rPr lang="ro-RO" sz="20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superior.</a:t>
                      </a:r>
                      <a:endParaRPr lang="ro-RO" sz="2000" b="1" i="1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en-US" sz="20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en-US" sz="20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Art.387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redacția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LP114 din 09.07.20, MO194-197/31.07.20 art.384;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ro-RO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  <a:endParaRPr lang="ru-RU" sz="1600" b="0" i="1" u="none" strike="noStrike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240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021721"/>
              </p:ext>
            </p:extLst>
          </p:nvPr>
        </p:nvGraphicFramePr>
        <p:xfrm>
          <a:off x="0" y="0"/>
          <a:ext cx="9144000" cy="754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45007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precedent</a:t>
                      </a:r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ă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o-RO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Varianta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anose="02020603050405020304" pitchFamily="18" charset="0"/>
                        </a:rPr>
                        <a:t> cu m</a:t>
                      </a:r>
                      <a:r>
                        <a:rPr lang="ro-RO" i="1" noProof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odificări</a:t>
                      </a:r>
                      <a:r>
                        <a:rPr lang="ro-RO" i="1" baseline="0" noProof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o-RO" i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şi</a:t>
                      </a:r>
                      <a:r>
                        <a:rPr lang="ro-RO" i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completări</a:t>
                      </a:r>
                      <a:endParaRPr lang="ru-RU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091581">
                <a:tc>
                  <a:txBody>
                    <a:bodyPr/>
                    <a:lstStyle/>
                    <a:p>
                      <a:pPr algn="just"/>
                      <a:r>
                        <a:rPr lang="en-US" sz="2000" b="1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</a:t>
                      </a:r>
                      <a:r>
                        <a:rPr lang="en-US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388.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Garanţii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persoanele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alese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organele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eliberate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la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locul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bază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       </a:t>
                      </a:r>
                      <a: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(4)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Concedierea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salariaţilor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au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fost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aleşi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organele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sindicale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indiferent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faptul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dacă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au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fost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eliberaţi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nu de la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locul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nu se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admite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timp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2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după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expirarea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mandatului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cu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excepţia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cazurilor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lichidare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unităţii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comitere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către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salariaţii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respectivi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unor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acţiuni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culpabile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pentru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care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legislaţia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prevede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posibilitatea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concedierii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asemenea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cazuri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concedierea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se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efectuează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în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temeiuri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generale</a:t>
                      </a:r>
                      <a:r>
                        <a:rPr 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vi-VN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2000" b="1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Articolul 388. </a:t>
                      </a:r>
                      <a:r>
                        <a:rPr lang="it-IT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Garanţii pentru persoanele alese în organele sindicale</a:t>
                      </a:r>
                    </a:p>
                    <a:p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şi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eliberate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la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locul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muncă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bază</a:t>
                      </a:r>
                      <a:endParaRPr lang="en-US" sz="2000" b="0" i="0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o-RO" sz="2000" b="0" i="1" u="none" strike="noStrike" kern="1200" baseline="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da-DK" sz="16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[Art.388 al.(4) abrogat </a:t>
                      </a:r>
                      <a:r>
                        <a:rPr lang="da-DK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prin LP114 din 09.07.20, MO194-197/31.07.20 art.384; în</a:t>
                      </a:r>
                    </a:p>
                    <a:p>
                      <a:r>
                        <a:rPr lang="en-US" sz="1600" b="0" i="1" u="none" strike="noStrike" kern="1200" baseline="0" dirty="0" err="1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vigoare</a:t>
                      </a:r>
                      <a:r>
                        <a:rPr lang="en-US" sz="1600" b="0" i="1" u="none" strike="noStrike" kern="1200" baseline="0" dirty="0" smtClean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31.08.20]</a:t>
                      </a:r>
                      <a:endParaRPr lang="en-US" sz="16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endParaRPr lang="ru-RU" sz="2000" b="0" i="1" u="none" strike="noStrike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995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214554"/>
            <a:ext cx="8715436" cy="3911609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o-RO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Munca prin cumul </a:t>
            </a:r>
            <a:r>
              <a:rPr lang="ro-RO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reprezintă îndeplinirea de către salariat, pe l</a:t>
            </a:r>
            <a:r>
              <a:rPr lang="ro-RO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</a:t>
            </a:r>
            <a:r>
              <a:rPr lang="ro-RO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ngă munca de bază, a unei alte munci, permanente sau temporare, în afara orelor de program, în temeiul unui 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CIM </a:t>
            </a:r>
            <a:r>
              <a:rPr lang="ro-RO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distinct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Font typeface="Wingdings" pitchFamily="2" charset="2"/>
              <a:buChar char="Ø"/>
            </a:pPr>
            <a:r>
              <a:rPr lang="ro-RO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Salariaţii ce activează prin cumul sunt egalați în drepturi cu salariaţii de bază.</a:t>
            </a: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o-RO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 </a:t>
            </a:r>
            <a:r>
              <a:rPr lang="en-US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CIM</a:t>
            </a:r>
            <a:r>
              <a:rPr lang="ro-RO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se va indica</a:t>
            </a:r>
            <a:r>
              <a:rPr lang="ro-RO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în mod obligatoriu, că munca respectivă se prestează </a:t>
            </a:r>
            <a:r>
              <a:rPr lang="ro-RO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prin cumul.</a:t>
            </a:r>
            <a:endParaRPr lang="en-US" sz="2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en-US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o-RO" sz="3600" b="1" dirty="0" smtClean="0">
                <a:latin typeface="Times New Roman" pitchFamily="18" charset="0"/>
                <a:cs typeface="Times New Roman" pitchFamily="18" charset="0"/>
              </a:rPr>
              <a:t>Munca prin cumul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571612"/>
            <a:ext cx="8715436" cy="4857784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o-RO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Salariaţilor care, în afară de munca lor de bază, stipulată în CIM, îndeplinesc, la aceeaşi unitate, o muncă suplimentară într-o altă profesie (funcţie) sau obligaţiile de muncă ale unui salariat temporar absent, fără a fi scutiţi de munca lor de bază,  </a:t>
            </a:r>
            <a:r>
              <a:rPr lang="ro-RO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 se plăteşte un spor pentru cumularea de profesii (funcţii) </a:t>
            </a:r>
            <a:r>
              <a:rPr lang="ro-RO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sau pentru îndeplinirea obligaţiilor de muncă ale salariatului temporar absent.</a:t>
            </a: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o-RO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Spre deosebire de munca prin cumul, </a:t>
            </a:r>
            <a:r>
              <a:rPr lang="ro-RO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cumularea de funcții se realizează în orele de program, la aceeași unitate și nu necesită încheierea unui CIM distinct, ci doar modificarea celui existent</a:t>
            </a:r>
            <a:r>
              <a:rPr lang="en-US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800" dirty="0" smtClean="0"/>
          </a:p>
          <a:p>
            <a:pPr algn="just">
              <a:buFont typeface="Wingdings" pitchFamily="2" charset="2"/>
              <a:buChar char="Ø"/>
            </a:pP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o-RO" sz="3600" b="1" dirty="0" smtClean="0">
                <a:latin typeface="Times New Roman" pitchFamily="18" charset="0"/>
                <a:cs typeface="Times New Roman" pitchFamily="18" charset="0"/>
              </a:rPr>
              <a:t>Cumularea de profesii (funcții)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143116"/>
            <a:ext cx="8715436" cy="4286280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o-RO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Cuantumul sporurilor pentru cumularea de profesii (funcţii) sau pentru </a:t>
            </a:r>
            <a:r>
              <a:rPr lang="ro-RO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îndeplinirea obligaţiilor de muncă ale salariatului temporar absent se stabileşte în mărime nu mai mică decât 50% şi nu mai mare de 100% din salariul tarifar (salariul funcţiei) </a:t>
            </a:r>
            <a:r>
              <a:rPr lang="ro-RO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stabilit pentru profesia (funcţia) cumulată.</a:t>
            </a: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785926"/>
            <a:ext cx="8715436" cy="4714908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Angajatorul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este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drept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aplice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măsurile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răspundere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disciplinară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doar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cazul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comiterii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către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salariat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încălcărilor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disciplinare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manifestate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nexecutare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executare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nesatisfăcătoare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obligaţiunilor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sale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funcţionale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Condiţiile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şi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modul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aplicare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sancţiunilor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disciplinare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sînt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prevăzute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art. 206 -211 din CM.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  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Angajatorul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este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obligat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respecte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următoarele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condiţii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algn="just">
              <a:buFont typeface="Wingdings" pitchFamily="2" charset="2"/>
              <a:buChar char="v"/>
            </a:pP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pentru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aceeaşi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abatere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disciplinară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nu se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poate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aplica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decît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o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singură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sancţiune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o-RO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ţină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cont de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gravitatea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abaterii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disciplinare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comise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şi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alte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circumstanţe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obiective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 algn="just">
              <a:buNone/>
            </a:pP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Care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este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modul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aplicare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sancţiunilor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disciplinare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000240"/>
            <a:ext cx="8715436" cy="4429156"/>
          </a:xfrm>
        </p:spPr>
        <p:txBody>
          <a:bodyPr/>
          <a:lstStyle/>
          <a:p>
            <a:pPr lvl="0" algn="just">
              <a:buFont typeface="Wingdings" pitchFamily="2" charset="2"/>
              <a:buChar char="v"/>
            </a:pP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sancţiunea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aplică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către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organul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căruia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atribuie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dreptul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angajare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salariatului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respectiv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 algn="just">
              <a:buFont typeface="Wingdings" pitchFamily="2" charset="2"/>
              <a:buChar char="v"/>
            </a:pP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pînă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aplicarea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sancţiunii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ceară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la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salariat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o 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explicaţie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scrisă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privind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fapta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comisă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Refuzul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a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prezenta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explicaţia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cerută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consemnează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într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-un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proces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-verbal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semnat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un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reprezentant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al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angajatorului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şi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un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reprezentant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al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salariaţilor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sindicatului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lvl="0" algn="just">
              <a:buFont typeface="Wingdings" pitchFamily="2" charset="2"/>
              <a:buChar char="v"/>
            </a:pP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sancţiunea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aplică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imediat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după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constatarea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abaterii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disciplinare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dar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nu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mai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tîrziu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o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lună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din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ziua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constatării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ei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fără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lua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calcul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timpul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aflării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salariatului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concediul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anual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odihnă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concediul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studii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concediul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medical;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214554"/>
            <a:ext cx="8715436" cy="4357718"/>
          </a:xfrm>
        </p:spPr>
        <p:txBody>
          <a:bodyPr/>
          <a:lstStyle/>
          <a:p>
            <a:pPr lvl="0" algn="just">
              <a:buFont typeface="Wingdings" pitchFamily="2" charset="2"/>
              <a:buChar char="v"/>
            </a:pP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sancţiunea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nu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poate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aplicată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după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expirarea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 6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luni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din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ziua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comiterii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abaterii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disciplinare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iar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urma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reviziei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controlului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activităţii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economico-financiare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după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expirarea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 2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la data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comiterii</a:t>
            </a:r>
            <a:r>
              <a:rPr lang="ro-RO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 typeface="Wingdings" pitchFamily="2" charset="2"/>
              <a:buChar char="v"/>
            </a:pP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sancţiunea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aplică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prin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ordin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care se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indică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mod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obligatoriu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temeiurile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fapt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şi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drept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ale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aplicării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sancţiunii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termenul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şi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organul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care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sancţiunea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poate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contestată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 typeface="Wingdings" pitchFamily="2" charset="2"/>
              <a:buChar char="v"/>
            </a:pP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ordinul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sancţionare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comunică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salariatului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sub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semnătură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în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termen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cel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mult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zile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lucrătoare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 la data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cînd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fost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emis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060848"/>
            <a:ext cx="8715436" cy="4582862"/>
          </a:xfrm>
        </p:spPr>
        <p:txBody>
          <a:bodyPr>
            <a:noAutofit/>
          </a:bodyPr>
          <a:lstStyle/>
          <a:p>
            <a:pPr marL="457200" indent="-457200">
              <a:lnSpc>
                <a:spcPct val="80000"/>
              </a:lnSpc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(1)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Conţinutul contractului individual de muncă 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(CIM)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este determinat prin acordul părţilor, ţinîndu-se cont de prevederile legislaţiei în vigoare, şi include: </a:t>
            </a:r>
            <a:b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 a) numele şi prenumele salariatului; </a:t>
            </a:r>
            <a:b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 b) datele de identificare ale angajatorului;</a:t>
            </a:r>
            <a:b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 c) durata contractului;</a:t>
            </a:r>
            <a:b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 d) data de la care contractul urmează să-şi producă efectele;</a:t>
            </a:r>
            <a:b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 d</a:t>
            </a:r>
            <a:r>
              <a:rPr lang="vi-VN" sz="2600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specialitatea, profesia, calificarea, funcţia;</a:t>
            </a:r>
            <a:b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 e) atribuţiile funcţiei;</a:t>
            </a:r>
            <a:b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 </a:t>
            </a:r>
            <a:r>
              <a:rPr lang="vi-VN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f) riscurile specifice funcţiei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 g) drepturile şi obligaţiile salariatului;</a:t>
            </a:r>
            <a:b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  h) drepturile şi obligaţiile angajatorului;</a:t>
            </a:r>
            <a:b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 </a:t>
            </a: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8" name="Заголовок 2"/>
          <p:cNvSpPr>
            <a:spLocks noGrp="1"/>
          </p:cNvSpPr>
          <p:nvPr>
            <p:ph type="title"/>
          </p:nvPr>
        </p:nvSpPr>
        <p:spPr>
          <a:xfrm>
            <a:off x="539552" y="-531440"/>
            <a:ext cx="8281987" cy="2232025"/>
          </a:xfrm>
        </p:spPr>
        <p:txBody>
          <a:bodyPr/>
          <a:lstStyle/>
          <a:p>
            <a:pPr algn="just"/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Articolul 49. Conţinutul contractului individual de muncă</a:t>
            </a:r>
            <a:r>
              <a:rPr lang="en-US" sz="2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85721" y="2643182"/>
            <a:ext cx="8572560" cy="348298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o-RO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o-MD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işa postului </a:t>
            </a:r>
            <a:r>
              <a:rPr lang="ro-RO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sau anexa la CIM </a:t>
            </a:r>
            <a:r>
              <a:rPr lang="ro-MD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este actul juridic în care se stipulează scopul general, sarcinile de bază, obligaţiile de serviciu, atribuţiile şi responsabilităţile specifice funcţiei respective, precum şi cerinţele faţă de titularul acestei </a:t>
            </a:r>
            <a:r>
              <a:rPr lang="ro-MD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funcţii. 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o-MD" dirty="0">
                <a:latin typeface="Times New Roman" pitchFamily="18" charset="0"/>
                <a:cs typeface="Times New Roman" pitchFamily="18" charset="0"/>
              </a:rPr>
              <a:t>işa postului </a:t>
            </a:r>
            <a:r>
              <a:rPr lang="ro-RO" dirty="0">
                <a:latin typeface="Times New Roman" pitchFamily="18" charset="0"/>
                <a:cs typeface="Times New Roman" pitchFamily="18" charset="0"/>
              </a:rPr>
              <a:t>sau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anexă </a:t>
            </a:r>
            <a:r>
              <a:rPr lang="ro-RO" dirty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contractul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individual de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munc</a:t>
            </a:r>
            <a:r>
              <a:rPr lang="ro-RO" dirty="0">
                <a:latin typeface="Times New Roman" pitchFamily="18" charset="0"/>
                <a:cs typeface="Times New Roman" pitchFamily="18" charset="0"/>
              </a:rPr>
              <a:t>ă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735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14282" y="1357298"/>
            <a:ext cx="8715436" cy="4984889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endParaRPr lang="ro-MD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o-MD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Fişa </a:t>
            </a:r>
            <a:r>
              <a:rPr lang="ro-MD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postului se elaborează pentru fiecare funcţie, poartă un caracter non-personal şi se aduce la cunoştinţa salariatului care ocupă funcţia respectivă la data numirii lui în funcţie.  </a:t>
            </a: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o-MD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Fişa </a:t>
            </a:r>
            <a:r>
              <a:rPr lang="ro-MD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postului are următoarele scopuri: </a:t>
            </a:r>
            <a:endParaRPr lang="en-US" sz="28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Wingdings" pitchFamily="2" charset="2"/>
              <a:buChar char="§"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MD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instituirea </a:t>
            </a:r>
            <a:r>
              <a:rPr lang="ro-MD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unui sistem organizatorico-juridic pentru activitatea salariatului</a:t>
            </a:r>
            <a:r>
              <a:rPr lang="ro-MD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Wingdings" pitchFamily="2" charset="2"/>
              <a:buChar char="§"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MD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asigurarea </a:t>
            </a:r>
            <a:r>
              <a:rPr lang="ro-MD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obiectivităţii în procesul de evaluare a performanţelor profesionale ale salariatului; </a:t>
            </a: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Wingdings" pitchFamily="2" charset="2"/>
              <a:buChar char="§"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MD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soluţionarea </a:t>
            </a:r>
            <a:r>
              <a:rPr lang="ro-MD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eventualelor litigii individuale de muncă.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182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000240"/>
            <a:ext cx="8715436" cy="4125923"/>
          </a:xfrm>
        </p:spPr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negociază şi încheie cu administraţia </a:t>
            </a:r>
            <a:r>
              <a:rPr lang="vi-VN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Contractul colectiv de muncă</a:t>
            </a:r>
            <a:r>
              <a:rPr lang="ro-RO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 typeface="Wingdings" pitchFamily="2" charset="2"/>
              <a:buChar char="Ø"/>
            </a:pP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apără drepturile membrilor de sindicat</a:t>
            </a:r>
            <a:r>
              <a:rPr lang="ro-RO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 typeface="Wingdings" pitchFamily="2" charset="2"/>
              <a:buChar char="Ø"/>
            </a:pP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efectuează controlul asupra respectării</a:t>
            </a:r>
            <a:r>
              <a:rPr lang="ro-RO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legislaţiei muncii</a:t>
            </a:r>
            <a:r>
              <a:rPr lang="ro-RO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 typeface="Wingdings" pitchFamily="2" charset="2"/>
              <a:buChar char="Ø"/>
            </a:pP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participă activ la stabilirea salariului</a:t>
            </a:r>
            <a:r>
              <a:rPr lang="ro-RO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angajaţilor, monitorizează procesul de stabilire a suplimentului echitabil la salariu, de</a:t>
            </a: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comun acord cu administraţia realizează parteneriatul social Sindicat-</a:t>
            </a:r>
            <a:r>
              <a:rPr lang="ro-RO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Angajator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realizând în fapt dialogul social.</a:t>
            </a:r>
            <a:endParaRPr lang="en-US" sz="2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Sindicatul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ъект 1"/>
          <p:cNvSpPr>
            <a:spLocks noGrp="1"/>
          </p:cNvSpPr>
          <p:nvPr>
            <p:ph idx="1"/>
          </p:nvPr>
        </p:nvSpPr>
        <p:spPr>
          <a:xfrm>
            <a:off x="827088" y="2205038"/>
            <a:ext cx="7408862" cy="3451225"/>
          </a:xfrm>
        </p:spPr>
        <p:txBody>
          <a:bodyPr/>
          <a:lstStyle/>
          <a:p>
            <a:pPr marL="0" indent="0" algn="ctr">
              <a:buFont typeface="Symbol" pitchFamily="18" charset="2"/>
              <a:buNone/>
            </a:pPr>
            <a:endParaRPr lang="ro-RO" sz="360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Symbol" pitchFamily="18" charset="2"/>
              <a:buNone/>
            </a:pPr>
            <a:r>
              <a:rPr lang="en-US" sz="360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o-RO" sz="3600" smtClean="0">
                <a:latin typeface="Times New Roman" pitchFamily="18" charset="0"/>
                <a:cs typeface="Times New Roman" pitchFamily="18" charset="0"/>
              </a:rPr>
              <a:t>ă mulțumesc pentru atenție! </a:t>
            </a:r>
            <a:endParaRPr lang="ru-RU" sz="36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628800"/>
            <a:ext cx="8643998" cy="4895850"/>
          </a:xfrm>
        </p:spPr>
        <p:txBody>
          <a:bodyPr rtlCol="0">
            <a:noAutofit/>
          </a:bodyPr>
          <a:lstStyle/>
          <a:p>
            <a:pPr marL="0" indent="0" algn="just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en-US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357166"/>
            <a:ext cx="8715436" cy="605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>
              <a:lnSpc>
                <a:spcPct val="80000"/>
              </a:lnSpc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sz="2600" dirty="0" smtClean="0">
                <a:latin typeface="Times New Roman" pitchFamily="18" charset="0"/>
                <a:cs typeface="Times New Roman" pitchFamily="18" charset="0"/>
              </a:rPr>
              <a:t>) condiţiile de retribuire a muncii, inclusiv salariul funcţiei sau cel tarifar şi suplimentele, premiile şi ajutoarele materiale;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vi-VN" sz="2600" dirty="0" smtClean="0">
                <a:latin typeface="Times New Roman" pitchFamily="18" charset="0"/>
                <a:cs typeface="Times New Roman" pitchFamily="18" charset="0"/>
              </a:rPr>
              <a:t>j) compensaţiile şi alocaţiile, inclusiv pentru munca prestată în condiţii grele, vătămătoare şi/sau periculoase;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vi-VN" sz="2600" dirty="0" smtClean="0">
                <a:latin typeface="Times New Roman" pitchFamily="18" charset="0"/>
                <a:cs typeface="Times New Roman" pitchFamily="18" charset="0"/>
              </a:rPr>
              <a:t>k) locul de muncă;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vi-VN" sz="2600" dirty="0" smtClean="0">
                <a:latin typeface="Times New Roman" pitchFamily="18" charset="0"/>
                <a:cs typeface="Times New Roman" pitchFamily="18" charset="0"/>
              </a:rPr>
              <a:t>l) regimul de muncă şi de odihnă;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vi-VN" sz="2600" dirty="0" smtClean="0">
                <a:latin typeface="Times New Roman" pitchFamily="18" charset="0"/>
                <a:cs typeface="Times New Roman" pitchFamily="18" charset="0"/>
              </a:rPr>
              <a:t>m) perioada de probă, după caz;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vi-VN" sz="2600" dirty="0" smtClean="0">
                <a:latin typeface="Times New Roman" pitchFamily="18" charset="0"/>
                <a:cs typeface="Times New Roman" pitchFamily="18" charset="0"/>
              </a:rPr>
              <a:t>n) durata concediului de odihnă anual şi condiţiile de acordare a acestuia;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vi-VN" sz="2600" dirty="0" smtClean="0">
                <a:latin typeface="Times New Roman" pitchFamily="18" charset="0"/>
                <a:cs typeface="Times New Roman" pitchFamily="18" charset="0"/>
              </a:rPr>
              <a:t>o) prevederile contractului colectiv de muncă şi ale regulamentului intern al unităţii referitoare la condiţiile de muncă ale salariatului;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vi-VN" sz="2600" dirty="0" smtClean="0">
                <a:latin typeface="Times New Roman" pitchFamily="18" charset="0"/>
                <a:cs typeface="Times New Roman" pitchFamily="18" charset="0"/>
              </a:rPr>
              <a:t>p) condiţiile de asigurare socială;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vi-VN" sz="2600" dirty="0" smtClean="0">
                <a:latin typeface="Times New Roman" pitchFamily="18" charset="0"/>
                <a:cs typeface="Times New Roman" pitchFamily="18" charset="0"/>
              </a:rPr>
              <a:t> r) condiţiile de asigurare medicală. 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285992"/>
            <a:ext cx="8643998" cy="3840171"/>
          </a:xfrm>
        </p:spPr>
        <p:txBody>
          <a:bodyPr/>
          <a:lstStyle/>
          <a:p>
            <a:pPr algn="just">
              <a:buNone/>
            </a:pPr>
            <a:r>
              <a:rPr lang="en-US" dirty="0" smtClean="0"/>
              <a:t>       </a:t>
            </a:r>
            <a:r>
              <a:rPr lang="vi-VN" dirty="0" smtClean="0"/>
              <a:t> 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(1) Contractul individual de muncă se încheie, de regulă, pe durată nedeterminată.</a:t>
            </a: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(2) Contractul individual de muncă poate fi încheiat şi pe o durată determinată, ce nu depăşeşte 5 ani, în condiţiile prevăzute de prezentul cod.</a:t>
            </a:r>
            <a:endParaRPr lang="en-US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vi-VN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(3) </a:t>
            </a:r>
            <a:r>
              <a:rPr lang="vi-VN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Dacă în contractul individual de muncă nu este stipulată durata acestuia, contractul se consideră încheiat pe o durată nedeterminată.</a:t>
            </a:r>
            <a:endParaRPr lang="en-US" sz="2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Articolul 54. Durata contractului individual de muncă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5956</TotalTime>
  <Words>9220</Words>
  <Application>Microsoft Office PowerPoint</Application>
  <PresentationFormat>Экран (4:3)</PresentationFormat>
  <Paragraphs>743</Paragraphs>
  <Slides>73</Slides>
  <Notes>29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81" baseType="lpstr">
      <vt:lpstr>Arial</vt:lpstr>
      <vt:lpstr>Calibri</vt:lpstr>
      <vt:lpstr>Candara</vt:lpstr>
      <vt:lpstr>Symbol</vt:lpstr>
      <vt:lpstr>Tahoma</vt:lpstr>
      <vt:lpstr>Times New Roman</vt:lpstr>
      <vt:lpstr>Wingdings</vt:lpstr>
      <vt:lpstr>Волна</vt:lpstr>
      <vt:lpstr>Cadrul legal în domeniul raporturilor de muncă  </vt:lpstr>
      <vt:lpstr> Ordinele MSMPS </vt:lpstr>
      <vt:lpstr> LEGISLAŢIA REPUBLICII MOLDOVA  ÎN DOMENIUL MUNCII </vt:lpstr>
      <vt:lpstr> Codul muncii al Republicii Moldova   </vt:lpstr>
      <vt:lpstr>Презентация PowerPoint</vt:lpstr>
      <vt:lpstr>Презентация PowerPoint</vt:lpstr>
      <vt:lpstr>      Articolul 49. Conţinutul contractului individual de muncă   </vt:lpstr>
      <vt:lpstr>Презентация PowerPoint</vt:lpstr>
      <vt:lpstr> Articolul 54. Durata contractului individual de muncă</vt:lpstr>
      <vt:lpstr> Articolul 54. Durata contractului individual de muncă</vt:lpstr>
      <vt:lpstr>Articolul 55. Contractul individual de muncă pe                        durată determinată</vt:lpstr>
      <vt:lpstr>Презентация PowerPoint</vt:lpstr>
      <vt:lpstr>Презентация PowerPoint</vt:lpstr>
      <vt:lpstr>Презентация PowerPoint</vt:lpstr>
      <vt:lpstr>Articolul 57. Documentele care se prezintă la încheierea contractului individual de muncă</vt:lpstr>
      <vt:lpstr>Articolul 60. Perioada de probă</vt:lpstr>
      <vt:lpstr>Презентация PowerPoint</vt:lpstr>
      <vt:lpstr>  Articolul 62. Interzicerea aplicării perioadei de probă </vt:lpstr>
      <vt:lpstr> Articolul 65. Perfectarea documentelor   la angajare</vt:lpstr>
      <vt:lpstr> Articolul 68. Modificarea contractului                                                   individual de muncă</vt:lpstr>
      <vt:lpstr> Articolul 74. Transferul la o altă muncă</vt:lpstr>
      <vt:lpstr>Презентация PowerPoint</vt:lpstr>
      <vt:lpstr> Articolul 80. Şomajul tehnic</vt:lpstr>
      <vt:lpstr> Articolul 801. Staționarea </vt:lpstr>
      <vt:lpstr> Articolul 82. Încetarea contractului individual de muncă în circumstanţe ce nu depind de voinţa părţilor</vt:lpstr>
      <vt:lpstr> Articolul 82. Încetarea contractului individual de muncă în circumstanţe ce nu depind de voinţa părţilor</vt:lpstr>
      <vt:lpstr> Articolul 821. Încetarea contractului individual de muncă prin acordul scris a părţilor</vt:lpstr>
      <vt:lpstr> Articolul 83. Încetarea contractului individual                                    de muncă pe durată determinată </vt:lpstr>
      <vt:lpstr> Articolul 85. Demisia</vt:lpstr>
      <vt:lpstr>Презентация PowerPoint</vt:lpstr>
      <vt:lpstr>Презентация PowerPoint</vt:lpstr>
      <vt:lpstr>Articolul 86. Concedierea</vt:lpstr>
      <vt:lpstr>Презентация PowerPoint</vt:lpstr>
      <vt:lpstr>Презентация PowerPoint</vt:lpstr>
      <vt:lpstr>Презентация PowerPoint</vt:lpstr>
      <vt:lpstr>Презентация PowerPoint</vt:lpstr>
      <vt:lpstr>  Despre acțiunile angajatorului în cazul reducerii statelor de personal </vt:lpstr>
      <vt:lpstr>  Despre acțiunile angajatorului în cazul reducerii statelor de personal </vt:lpstr>
      <vt:lpstr>  Despre acțiunile angajatorului în cazul reducerii statelor de personal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Munca prin cumul </vt:lpstr>
      <vt:lpstr> Cumularea de profesii (funcții) </vt:lpstr>
      <vt:lpstr>Презентация PowerPoint</vt:lpstr>
      <vt:lpstr>Care este modul de aplicare a sancţiunilor disciplinare ?</vt:lpstr>
      <vt:lpstr>Презентация PowerPoint</vt:lpstr>
      <vt:lpstr>Презентация PowerPoint</vt:lpstr>
      <vt:lpstr>Fişa postului sau anexă la contractul individual de muncă </vt:lpstr>
      <vt:lpstr>Презентация PowerPoint</vt:lpstr>
      <vt:lpstr>Sindicatul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Owner</dc:creator>
  <cp:lastModifiedBy>Пользователь Windows</cp:lastModifiedBy>
  <cp:revision>841</cp:revision>
  <dcterms:created xsi:type="dcterms:W3CDTF">2013-09-08T06:39:16Z</dcterms:created>
  <dcterms:modified xsi:type="dcterms:W3CDTF">2020-10-03T07:03:04Z</dcterms:modified>
</cp:coreProperties>
</file>